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7" r:id="rId3"/>
    <p:sldId id="288" r:id="rId4"/>
    <p:sldId id="277" r:id="rId5"/>
    <p:sldId id="257" r:id="rId6"/>
    <p:sldId id="290" r:id="rId7"/>
    <p:sldId id="291" r:id="rId8"/>
    <p:sldId id="310" r:id="rId9"/>
    <p:sldId id="306" r:id="rId10"/>
    <p:sldId id="304" r:id="rId11"/>
    <p:sldId id="307" r:id="rId12"/>
    <p:sldId id="302" r:id="rId13"/>
    <p:sldId id="303" r:id="rId14"/>
    <p:sldId id="292" r:id="rId15"/>
    <p:sldId id="295" r:id="rId16"/>
    <p:sldId id="322" r:id="rId17"/>
    <p:sldId id="321" r:id="rId18"/>
    <p:sldId id="271" r:id="rId19"/>
    <p:sldId id="311" r:id="rId20"/>
    <p:sldId id="312" r:id="rId21"/>
    <p:sldId id="313" r:id="rId22"/>
    <p:sldId id="314" r:id="rId23"/>
    <p:sldId id="299" r:id="rId24"/>
    <p:sldId id="300" r:id="rId25"/>
    <p:sldId id="293" r:id="rId26"/>
    <p:sldId id="316" r:id="rId27"/>
    <p:sldId id="318" r:id="rId28"/>
    <p:sldId id="297" r:id="rId29"/>
  </p:sldIdLst>
  <p:sldSz cx="9144000" cy="6858000" type="screen4x3"/>
  <p:notesSz cx="6670675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0504D"/>
    <a:srgbClr val="A50021"/>
    <a:srgbClr val="20666D"/>
    <a:srgbClr val="1F767B"/>
    <a:srgbClr val="217B7F"/>
    <a:srgbClr val="246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2621" autoAdjust="0"/>
  </p:normalViewPr>
  <p:slideViewPr>
    <p:cSldViewPr snapToGrid="0" snapToObjects="1">
      <p:cViewPr varScale="1">
        <p:scale>
          <a:sx n="51" d="100"/>
          <a:sy n="51" d="100"/>
        </p:scale>
        <p:origin x="13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272E4-46B0-4E80-A4E1-4A3DC0694097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F9AFE9-2E37-4BBA-AA04-3C1850223C74}">
      <dgm:prSet phldrT="[Text]" custT="1"/>
      <dgm:spPr/>
      <dgm:t>
        <a:bodyPr/>
        <a:lstStyle/>
        <a:p>
          <a:r>
            <a:rPr lang="en-US" sz="1400" b="1" baseline="0" dirty="0" smtClean="0"/>
            <a:t>Increased Demand</a:t>
          </a:r>
          <a:endParaRPr lang="en-US" sz="1400" b="1" baseline="0" dirty="0"/>
        </a:p>
      </dgm:t>
    </dgm:pt>
    <dgm:pt modelId="{2C0645DA-8836-4AFB-9CA5-AB2B51792AA1}" type="parTrans" cxnId="{2D235A85-E9B2-4987-88C3-19AC72F14713}">
      <dgm:prSet/>
      <dgm:spPr/>
      <dgm:t>
        <a:bodyPr/>
        <a:lstStyle/>
        <a:p>
          <a:endParaRPr lang="en-US" sz="1000"/>
        </a:p>
      </dgm:t>
    </dgm:pt>
    <dgm:pt modelId="{9C6C9E97-2AD9-46D0-A09A-D92B9C538498}" type="sibTrans" cxnId="{2D235A85-E9B2-4987-88C3-19AC72F14713}">
      <dgm:prSet custT="1"/>
      <dgm:spPr/>
      <dgm:t>
        <a:bodyPr/>
        <a:lstStyle/>
        <a:p>
          <a:endParaRPr lang="en-US" sz="1000"/>
        </a:p>
      </dgm:t>
    </dgm:pt>
    <dgm:pt modelId="{CB383682-FDA7-42EC-A04F-927D3DE41F57}">
      <dgm:prSet phldrT="[Text]" custT="1"/>
      <dgm:spPr/>
      <dgm:t>
        <a:bodyPr/>
        <a:lstStyle/>
        <a:p>
          <a:r>
            <a:rPr lang="en-US" sz="1400" b="1" baseline="0" dirty="0" smtClean="0"/>
            <a:t>Mandating Health insurance</a:t>
          </a:r>
          <a:endParaRPr lang="en-US" sz="1400" b="1" baseline="0" dirty="0"/>
        </a:p>
      </dgm:t>
    </dgm:pt>
    <dgm:pt modelId="{9CE96A6A-2D4D-41BC-A6FB-221DE37E03EE}" type="parTrans" cxnId="{2DBA1F3E-C2E7-4BE0-9CB9-6AD588672D51}">
      <dgm:prSet/>
      <dgm:spPr/>
      <dgm:t>
        <a:bodyPr/>
        <a:lstStyle/>
        <a:p>
          <a:endParaRPr lang="en-US" sz="1000"/>
        </a:p>
      </dgm:t>
    </dgm:pt>
    <dgm:pt modelId="{1A9F4C52-269E-473F-8081-42BA5110318D}" type="sibTrans" cxnId="{2DBA1F3E-C2E7-4BE0-9CB9-6AD588672D51}">
      <dgm:prSet custT="1"/>
      <dgm:spPr/>
      <dgm:t>
        <a:bodyPr/>
        <a:lstStyle/>
        <a:p>
          <a:endParaRPr lang="en-US" sz="1000"/>
        </a:p>
      </dgm:t>
    </dgm:pt>
    <dgm:pt modelId="{2CC5E2BC-23DA-47FE-985C-F64635AFEB17}">
      <dgm:prSet phldrT="[Text]" custT="1"/>
      <dgm:spPr/>
      <dgm:t>
        <a:bodyPr/>
        <a:lstStyle/>
        <a:p>
          <a:r>
            <a:rPr lang="en-US" sz="1400" b="1" baseline="0" dirty="0" smtClean="0"/>
            <a:t>Well Informed Population</a:t>
          </a:r>
          <a:endParaRPr lang="en-US" sz="1400" b="1" baseline="0" dirty="0"/>
        </a:p>
      </dgm:t>
    </dgm:pt>
    <dgm:pt modelId="{1CAD59D7-C9A3-4EEA-98C3-9BC19C16CBD0}" type="parTrans" cxnId="{6C7753F0-37FD-426E-A2C6-7ACA91F58C77}">
      <dgm:prSet/>
      <dgm:spPr/>
      <dgm:t>
        <a:bodyPr/>
        <a:lstStyle/>
        <a:p>
          <a:endParaRPr lang="en-US" sz="1000"/>
        </a:p>
      </dgm:t>
    </dgm:pt>
    <dgm:pt modelId="{C4658917-B45C-4BF2-82E1-1DD812C06887}" type="sibTrans" cxnId="{6C7753F0-37FD-426E-A2C6-7ACA91F58C77}">
      <dgm:prSet custT="1"/>
      <dgm:spPr/>
      <dgm:t>
        <a:bodyPr/>
        <a:lstStyle/>
        <a:p>
          <a:endParaRPr lang="en-US" sz="1000"/>
        </a:p>
      </dgm:t>
    </dgm:pt>
    <dgm:pt modelId="{363144FE-9ACD-4B50-981E-281811B0CD01}">
      <dgm:prSet phldrT="[Text]" custT="1"/>
      <dgm:spPr/>
      <dgm:t>
        <a:bodyPr/>
        <a:lstStyle/>
        <a:p>
          <a:r>
            <a:rPr lang="en-US" sz="1400" b="1" baseline="0" dirty="0" smtClean="0"/>
            <a:t>Increased competition among providers  </a:t>
          </a:r>
          <a:endParaRPr lang="en-US" sz="1400" b="1" baseline="0" dirty="0"/>
        </a:p>
      </dgm:t>
    </dgm:pt>
    <dgm:pt modelId="{0DA40819-73D5-4BE3-87FD-6572CD5F9819}" type="parTrans" cxnId="{32C87762-3398-4761-9C40-6E94E0805B23}">
      <dgm:prSet/>
      <dgm:spPr/>
      <dgm:t>
        <a:bodyPr/>
        <a:lstStyle/>
        <a:p>
          <a:endParaRPr lang="en-US" sz="1000"/>
        </a:p>
      </dgm:t>
    </dgm:pt>
    <dgm:pt modelId="{A2DB57B7-ED7E-4CE7-BFFE-0740F4337B2F}" type="sibTrans" cxnId="{32C87762-3398-4761-9C40-6E94E0805B23}">
      <dgm:prSet custT="1"/>
      <dgm:spPr/>
      <dgm:t>
        <a:bodyPr/>
        <a:lstStyle/>
        <a:p>
          <a:endParaRPr lang="en-US" sz="1000"/>
        </a:p>
      </dgm:t>
    </dgm:pt>
    <dgm:pt modelId="{113D7775-5E52-4865-8DF3-E3CE459D4212}">
      <dgm:prSet phldrT="[Text]" custT="1"/>
      <dgm:spPr/>
      <dgm:t>
        <a:bodyPr/>
        <a:lstStyle/>
        <a:p>
          <a:r>
            <a:rPr lang="en-US" sz="1400" b="1" baseline="0" dirty="0" smtClean="0"/>
            <a:t>Compliance with more regulations</a:t>
          </a:r>
          <a:endParaRPr lang="en-US" sz="1400" b="1" baseline="0" dirty="0"/>
        </a:p>
      </dgm:t>
    </dgm:pt>
    <dgm:pt modelId="{E80B9898-DD09-408D-A9B7-004D9F23AF10}" type="parTrans" cxnId="{B512737D-5DCA-4C3E-A4C0-2FE2184273A5}">
      <dgm:prSet/>
      <dgm:spPr/>
      <dgm:t>
        <a:bodyPr/>
        <a:lstStyle/>
        <a:p>
          <a:endParaRPr lang="en-US" sz="1000"/>
        </a:p>
      </dgm:t>
    </dgm:pt>
    <dgm:pt modelId="{C1B396F0-423C-4E14-B70E-7C965EA40E10}" type="sibTrans" cxnId="{B512737D-5DCA-4C3E-A4C0-2FE2184273A5}">
      <dgm:prSet custT="1"/>
      <dgm:spPr/>
      <dgm:t>
        <a:bodyPr/>
        <a:lstStyle/>
        <a:p>
          <a:endParaRPr lang="en-US" sz="1000"/>
        </a:p>
      </dgm:t>
    </dgm:pt>
    <dgm:pt modelId="{90E20A44-7D30-4065-8936-C53D6B51DF9E}">
      <dgm:prSet phldrT="[Text]" custT="1"/>
      <dgm:spPr/>
      <dgm:t>
        <a:bodyPr/>
        <a:lstStyle/>
        <a:p>
          <a:r>
            <a:rPr lang="en-US" sz="1400" b="1" baseline="0" dirty="0" smtClean="0"/>
            <a:t>Higher Expectation</a:t>
          </a:r>
          <a:endParaRPr lang="en-US" sz="1400" b="1" baseline="0" dirty="0"/>
        </a:p>
      </dgm:t>
    </dgm:pt>
    <dgm:pt modelId="{0882153B-60E9-4274-BF1A-01C6443F0E08}" type="sibTrans" cxnId="{01469A9C-E3E8-4107-B56A-4B1A04471111}">
      <dgm:prSet custT="1"/>
      <dgm:spPr/>
      <dgm:t>
        <a:bodyPr/>
        <a:lstStyle/>
        <a:p>
          <a:endParaRPr lang="en-US" sz="1000"/>
        </a:p>
      </dgm:t>
    </dgm:pt>
    <dgm:pt modelId="{1809391A-74FA-4238-9651-CCF2647659E2}" type="parTrans" cxnId="{01469A9C-E3E8-4107-B56A-4B1A04471111}">
      <dgm:prSet/>
      <dgm:spPr/>
      <dgm:t>
        <a:bodyPr/>
        <a:lstStyle/>
        <a:p>
          <a:endParaRPr lang="en-US" sz="1000"/>
        </a:p>
      </dgm:t>
    </dgm:pt>
    <dgm:pt modelId="{A37C5B7A-16A7-4359-A00A-F1B678F42A22}" type="pres">
      <dgm:prSet presAssocID="{F0B272E4-46B0-4E80-A4E1-4A3DC06940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FE165-769B-4A7C-B6D8-7A94435AE3B0}" type="pres">
      <dgm:prSet presAssocID="{F0B272E4-46B0-4E80-A4E1-4A3DC0694097}" presName="cycle" presStyleCnt="0"/>
      <dgm:spPr/>
    </dgm:pt>
    <dgm:pt modelId="{3F2C6374-CE40-4D8D-8E54-E1C45B0A986E}" type="pres">
      <dgm:prSet presAssocID="{2CC5E2BC-23DA-47FE-985C-F64635AFEB1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08433-6B88-4E71-8F82-E9AA4AC789F1}" type="pres">
      <dgm:prSet presAssocID="{C4658917-B45C-4BF2-82E1-1DD812C0688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CA2378D-0582-429B-8022-BBC726AD2C05}" type="pres">
      <dgm:prSet presAssocID="{90E20A44-7D30-4065-8936-C53D6B51DF9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33D36-7471-49B0-8D6B-618AF79B47E9}" type="pres">
      <dgm:prSet presAssocID="{C9F9AFE9-2E37-4BBA-AA04-3C1850223C7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AEC7-C982-4CDA-BBAF-751294CEB7BB}" type="pres">
      <dgm:prSet presAssocID="{113D7775-5E52-4865-8DF3-E3CE459D421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3AB70-DF11-471D-AF2D-106C07DF1BD4}" type="pres">
      <dgm:prSet presAssocID="{CB383682-FDA7-42EC-A04F-927D3DE41F5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6FBEB-43F9-415F-8A00-9404D6EBEB3C}" type="pres">
      <dgm:prSet presAssocID="{363144FE-9ACD-4B50-981E-281811B0CD0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91E28-0E23-4EF7-9D3D-5F224E3D995E}" type="presOf" srcId="{F0B272E4-46B0-4E80-A4E1-4A3DC0694097}" destId="{A37C5B7A-16A7-4359-A00A-F1B678F42A22}" srcOrd="0" destOrd="0" presId="urn:microsoft.com/office/officeart/2005/8/layout/cycle3"/>
    <dgm:cxn modelId="{32C87762-3398-4761-9C40-6E94E0805B23}" srcId="{F0B272E4-46B0-4E80-A4E1-4A3DC0694097}" destId="{363144FE-9ACD-4B50-981E-281811B0CD01}" srcOrd="5" destOrd="0" parTransId="{0DA40819-73D5-4BE3-87FD-6572CD5F9819}" sibTransId="{A2DB57B7-ED7E-4CE7-BFFE-0740F4337B2F}"/>
    <dgm:cxn modelId="{8440BB0F-F0FE-4AA3-A19B-39452F0FACDF}" type="presOf" srcId="{90E20A44-7D30-4065-8936-C53D6B51DF9E}" destId="{3CA2378D-0582-429B-8022-BBC726AD2C05}" srcOrd="0" destOrd="0" presId="urn:microsoft.com/office/officeart/2005/8/layout/cycle3"/>
    <dgm:cxn modelId="{57AEEB5B-67E5-4783-98DD-7D698C171246}" type="presOf" srcId="{113D7775-5E52-4865-8DF3-E3CE459D4212}" destId="{FE3EAEC7-C982-4CDA-BBAF-751294CEB7BB}" srcOrd="0" destOrd="0" presId="urn:microsoft.com/office/officeart/2005/8/layout/cycle3"/>
    <dgm:cxn modelId="{965E421B-DFBD-496F-B765-1F11D9D51F34}" type="presOf" srcId="{2CC5E2BC-23DA-47FE-985C-F64635AFEB17}" destId="{3F2C6374-CE40-4D8D-8E54-E1C45B0A986E}" srcOrd="0" destOrd="0" presId="urn:microsoft.com/office/officeart/2005/8/layout/cycle3"/>
    <dgm:cxn modelId="{B512737D-5DCA-4C3E-A4C0-2FE2184273A5}" srcId="{F0B272E4-46B0-4E80-A4E1-4A3DC0694097}" destId="{113D7775-5E52-4865-8DF3-E3CE459D4212}" srcOrd="3" destOrd="0" parTransId="{E80B9898-DD09-408D-A9B7-004D9F23AF10}" sibTransId="{C1B396F0-423C-4E14-B70E-7C965EA40E10}"/>
    <dgm:cxn modelId="{6C7753F0-37FD-426E-A2C6-7ACA91F58C77}" srcId="{F0B272E4-46B0-4E80-A4E1-4A3DC0694097}" destId="{2CC5E2BC-23DA-47FE-985C-F64635AFEB17}" srcOrd="0" destOrd="0" parTransId="{1CAD59D7-C9A3-4EEA-98C3-9BC19C16CBD0}" sibTransId="{C4658917-B45C-4BF2-82E1-1DD812C06887}"/>
    <dgm:cxn modelId="{47D7B4E4-3834-48DA-AFF3-5303530B7CDD}" type="presOf" srcId="{C4658917-B45C-4BF2-82E1-1DD812C06887}" destId="{79408433-6B88-4E71-8F82-E9AA4AC789F1}" srcOrd="0" destOrd="0" presId="urn:microsoft.com/office/officeart/2005/8/layout/cycle3"/>
    <dgm:cxn modelId="{2D235A85-E9B2-4987-88C3-19AC72F14713}" srcId="{F0B272E4-46B0-4E80-A4E1-4A3DC0694097}" destId="{C9F9AFE9-2E37-4BBA-AA04-3C1850223C74}" srcOrd="2" destOrd="0" parTransId="{2C0645DA-8836-4AFB-9CA5-AB2B51792AA1}" sibTransId="{9C6C9E97-2AD9-46D0-A09A-D92B9C538498}"/>
    <dgm:cxn modelId="{01469A9C-E3E8-4107-B56A-4B1A04471111}" srcId="{F0B272E4-46B0-4E80-A4E1-4A3DC0694097}" destId="{90E20A44-7D30-4065-8936-C53D6B51DF9E}" srcOrd="1" destOrd="0" parTransId="{1809391A-74FA-4238-9651-CCF2647659E2}" sibTransId="{0882153B-60E9-4274-BF1A-01C6443F0E08}"/>
    <dgm:cxn modelId="{9D1AD23C-0C17-4D8A-8077-788443C96C13}" type="presOf" srcId="{363144FE-9ACD-4B50-981E-281811B0CD01}" destId="{7266FBEB-43F9-415F-8A00-9404D6EBEB3C}" srcOrd="0" destOrd="0" presId="urn:microsoft.com/office/officeart/2005/8/layout/cycle3"/>
    <dgm:cxn modelId="{634B7EB4-4A54-4AAB-9386-8D7E4431ADED}" type="presOf" srcId="{C9F9AFE9-2E37-4BBA-AA04-3C1850223C74}" destId="{85833D36-7471-49B0-8D6B-618AF79B47E9}" srcOrd="0" destOrd="0" presId="urn:microsoft.com/office/officeart/2005/8/layout/cycle3"/>
    <dgm:cxn modelId="{C7305D21-A424-421A-8CBB-E64E2C17987D}" type="presOf" srcId="{CB383682-FDA7-42EC-A04F-927D3DE41F57}" destId="{9323AB70-DF11-471D-AF2D-106C07DF1BD4}" srcOrd="0" destOrd="0" presId="urn:microsoft.com/office/officeart/2005/8/layout/cycle3"/>
    <dgm:cxn modelId="{2DBA1F3E-C2E7-4BE0-9CB9-6AD588672D51}" srcId="{F0B272E4-46B0-4E80-A4E1-4A3DC0694097}" destId="{CB383682-FDA7-42EC-A04F-927D3DE41F57}" srcOrd="4" destOrd="0" parTransId="{9CE96A6A-2D4D-41BC-A6FB-221DE37E03EE}" sibTransId="{1A9F4C52-269E-473F-8081-42BA5110318D}"/>
    <dgm:cxn modelId="{B21F4907-B19D-4BC9-B826-3B8F3EDF50A5}" type="presParOf" srcId="{A37C5B7A-16A7-4359-A00A-F1B678F42A22}" destId="{C74FE165-769B-4A7C-B6D8-7A94435AE3B0}" srcOrd="0" destOrd="0" presId="urn:microsoft.com/office/officeart/2005/8/layout/cycle3"/>
    <dgm:cxn modelId="{2437BAC6-4AD4-4F63-8732-C82B7C782B2D}" type="presParOf" srcId="{C74FE165-769B-4A7C-B6D8-7A94435AE3B0}" destId="{3F2C6374-CE40-4D8D-8E54-E1C45B0A986E}" srcOrd="0" destOrd="0" presId="urn:microsoft.com/office/officeart/2005/8/layout/cycle3"/>
    <dgm:cxn modelId="{A914CE16-5EDC-49F8-B024-62396C9AE6DC}" type="presParOf" srcId="{C74FE165-769B-4A7C-B6D8-7A94435AE3B0}" destId="{79408433-6B88-4E71-8F82-E9AA4AC789F1}" srcOrd="1" destOrd="0" presId="urn:microsoft.com/office/officeart/2005/8/layout/cycle3"/>
    <dgm:cxn modelId="{35B85F1D-1B45-4D60-99EA-4CBBA5180526}" type="presParOf" srcId="{C74FE165-769B-4A7C-B6D8-7A94435AE3B0}" destId="{3CA2378D-0582-429B-8022-BBC726AD2C05}" srcOrd="2" destOrd="0" presId="urn:microsoft.com/office/officeart/2005/8/layout/cycle3"/>
    <dgm:cxn modelId="{FCA3ED24-3FE5-44A2-B9B8-70C6288D4724}" type="presParOf" srcId="{C74FE165-769B-4A7C-B6D8-7A94435AE3B0}" destId="{85833D36-7471-49B0-8D6B-618AF79B47E9}" srcOrd="3" destOrd="0" presId="urn:microsoft.com/office/officeart/2005/8/layout/cycle3"/>
    <dgm:cxn modelId="{D3CD40A8-0AAD-4C07-BEB8-B137252D1B36}" type="presParOf" srcId="{C74FE165-769B-4A7C-B6D8-7A94435AE3B0}" destId="{FE3EAEC7-C982-4CDA-BBAF-751294CEB7BB}" srcOrd="4" destOrd="0" presId="urn:microsoft.com/office/officeart/2005/8/layout/cycle3"/>
    <dgm:cxn modelId="{3DADECAD-B7A7-4E92-AD8F-F04BC9E31AB2}" type="presParOf" srcId="{C74FE165-769B-4A7C-B6D8-7A94435AE3B0}" destId="{9323AB70-DF11-471D-AF2D-106C07DF1BD4}" srcOrd="5" destOrd="0" presId="urn:microsoft.com/office/officeart/2005/8/layout/cycle3"/>
    <dgm:cxn modelId="{ED346AAB-4A99-468B-AFF3-E8DBAFF8CB93}" type="presParOf" srcId="{C74FE165-769B-4A7C-B6D8-7A94435AE3B0}" destId="{7266FBEB-43F9-415F-8A00-9404D6EBEB3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C8F6B-8D06-48CE-9E0A-EB54FFAE594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</dgm:pt>
    <dgm:pt modelId="{F735A44B-7856-4C6E-B4C3-9EFCABDB83EB}">
      <dgm:prSet phldrT="[Text]" custT="1"/>
      <dgm:spPr/>
      <dgm:t>
        <a:bodyPr/>
        <a:lstStyle/>
        <a:p>
          <a:r>
            <a:rPr lang="en-US" sz="1600" b="0" dirty="0">
              <a:latin typeface="Agency FB" panose="020B0503020202020204" pitchFamily="34" charset="0"/>
            </a:rPr>
            <a:t>Promoting public health</a:t>
          </a:r>
        </a:p>
      </dgm:t>
    </dgm:pt>
    <dgm:pt modelId="{69026339-C97F-4456-B1AD-1048ABA8BA44}" type="parTrans" cxnId="{97A804C3-A449-46E4-8D15-20DE182EC34E}">
      <dgm:prSet/>
      <dgm:spPr/>
      <dgm:t>
        <a:bodyPr/>
        <a:lstStyle/>
        <a:p>
          <a:endParaRPr lang="en-US"/>
        </a:p>
      </dgm:t>
    </dgm:pt>
    <dgm:pt modelId="{F188E2A3-3AD8-4091-9093-DCF5DF60EDC0}" type="sibTrans" cxnId="{97A804C3-A449-46E4-8D15-20DE182EC34E}">
      <dgm:prSet/>
      <dgm:spPr/>
      <dgm:t>
        <a:bodyPr/>
        <a:lstStyle/>
        <a:p>
          <a:endParaRPr lang="en-US"/>
        </a:p>
      </dgm:t>
    </dgm:pt>
    <dgm:pt modelId="{E00607B8-BD06-4F41-9E4C-39CC1DB39D62}">
      <dgm:prSet phldrT="[Text]"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Cost Containment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32D3A171-C977-4DE8-9FC6-286E6168F21E}" type="parTrans" cxnId="{58889370-3655-439A-8DE8-0AFBC49D794A}">
      <dgm:prSet/>
      <dgm:spPr/>
      <dgm:t>
        <a:bodyPr/>
        <a:lstStyle/>
        <a:p>
          <a:endParaRPr lang="en-US"/>
        </a:p>
      </dgm:t>
    </dgm:pt>
    <dgm:pt modelId="{6B3B3B0F-411A-4BF3-B67A-7EABEBB5954F}" type="sibTrans" cxnId="{58889370-3655-439A-8DE8-0AFBC49D794A}">
      <dgm:prSet/>
      <dgm:spPr/>
      <dgm:t>
        <a:bodyPr/>
        <a:lstStyle/>
        <a:p>
          <a:endParaRPr lang="en-US"/>
        </a:p>
      </dgm:t>
    </dgm:pt>
    <dgm:pt modelId="{17484C89-001B-4235-B0C1-1BC4295E4275}">
      <dgm:prSet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Individual </a:t>
          </a:r>
          <a:r>
            <a:rPr lang="en-US" sz="1600" b="0" dirty="0">
              <a:latin typeface="Agency FB" panose="020B0503020202020204" pitchFamily="34" charset="0"/>
            </a:rPr>
            <a:t>responsibility</a:t>
          </a:r>
        </a:p>
      </dgm:t>
    </dgm:pt>
    <dgm:pt modelId="{4F631A83-4F4C-4E9C-B5EC-E672F134E838}" type="parTrans" cxnId="{4AD9DD09-1F29-4448-9E6E-4C7FBFEB3D11}">
      <dgm:prSet/>
      <dgm:spPr/>
      <dgm:t>
        <a:bodyPr/>
        <a:lstStyle/>
        <a:p>
          <a:endParaRPr lang="en-US"/>
        </a:p>
      </dgm:t>
    </dgm:pt>
    <dgm:pt modelId="{82BFD42D-9CFE-499D-BFC3-7E462AC9082B}" type="sibTrans" cxnId="{4AD9DD09-1F29-4448-9E6E-4C7FBFEB3D11}">
      <dgm:prSet/>
      <dgm:spPr/>
      <dgm:t>
        <a:bodyPr/>
        <a:lstStyle/>
        <a:p>
          <a:endParaRPr lang="en-US"/>
        </a:p>
      </dgm:t>
    </dgm:pt>
    <dgm:pt modelId="{9463B48B-279E-44D8-9EFD-FD000AD9FC2F}">
      <dgm:prSet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Improving Quality</a:t>
          </a:r>
          <a:endParaRPr lang="en-US" sz="800" b="0" dirty="0">
            <a:latin typeface="Agency FB" panose="020B0503020202020204" pitchFamily="34" charset="0"/>
          </a:endParaRPr>
        </a:p>
      </dgm:t>
    </dgm:pt>
    <dgm:pt modelId="{1733190B-8AD6-402A-BC6D-50E01E757526}" type="parTrans" cxnId="{2DDC20B1-B10E-4FE9-B29A-875E4F10AC48}">
      <dgm:prSet/>
      <dgm:spPr/>
      <dgm:t>
        <a:bodyPr/>
        <a:lstStyle/>
        <a:p>
          <a:endParaRPr lang="en-US"/>
        </a:p>
      </dgm:t>
    </dgm:pt>
    <dgm:pt modelId="{1E98185B-5652-4549-A893-C56DD647172F}" type="sibTrans" cxnId="{2DDC20B1-B10E-4FE9-B29A-875E4F10AC48}">
      <dgm:prSet/>
      <dgm:spPr/>
      <dgm:t>
        <a:bodyPr/>
        <a:lstStyle/>
        <a:p>
          <a:endParaRPr lang="en-US"/>
        </a:p>
      </dgm:t>
    </dgm:pt>
    <dgm:pt modelId="{0E29975C-41C7-4C0A-8ECE-A9B252D17C49}">
      <dgm:prSet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Affordability 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1CC1E56E-7D98-4A1B-81AC-9FDF57F10EA4}" type="parTrans" cxnId="{1C689476-4D20-4870-A4C5-33FA4A7D68FB}">
      <dgm:prSet/>
      <dgm:spPr/>
      <dgm:t>
        <a:bodyPr/>
        <a:lstStyle/>
        <a:p>
          <a:endParaRPr lang="en-US"/>
        </a:p>
      </dgm:t>
    </dgm:pt>
    <dgm:pt modelId="{7F3F41F0-7AB3-40D6-BA92-5B88418E21A2}" type="sibTrans" cxnId="{1C689476-4D20-4870-A4C5-33FA4A7D68FB}">
      <dgm:prSet/>
      <dgm:spPr/>
      <dgm:t>
        <a:bodyPr/>
        <a:lstStyle/>
        <a:p>
          <a:endParaRPr lang="en-US"/>
        </a:p>
      </dgm:t>
    </dgm:pt>
    <dgm:pt modelId="{F0BE6298-CDEA-4935-A792-0AAF6553B9DE}">
      <dgm:prSet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Utilization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C9A5AA40-3085-44DD-B8F8-231E1595FB9E}" type="parTrans" cxnId="{5D5B3E6C-F3EB-49F3-9125-9F3DDF845721}">
      <dgm:prSet/>
      <dgm:spPr/>
      <dgm:t>
        <a:bodyPr/>
        <a:lstStyle/>
        <a:p>
          <a:endParaRPr lang="en-US"/>
        </a:p>
      </dgm:t>
    </dgm:pt>
    <dgm:pt modelId="{7ECC86FF-81A7-4A82-9EDB-CF9A8CFE9FA7}" type="sibTrans" cxnId="{5D5B3E6C-F3EB-49F3-9125-9F3DDF845721}">
      <dgm:prSet/>
      <dgm:spPr/>
      <dgm:t>
        <a:bodyPr/>
        <a:lstStyle/>
        <a:p>
          <a:endParaRPr lang="en-US"/>
        </a:p>
      </dgm:t>
    </dgm:pt>
    <dgm:pt modelId="{1679B2B6-A685-41CD-B623-AD249CD5431C}">
      <dgm:prSet custT="1"/>
      <dgm:spPr/>
      <dgm:t>
        <a:bodyPr/>
        <a:lstStyle/>
        <a:p>
          <a:r>
            <a:rPr lang="en-US" sz="1600" b="0" dirty="0" smtClean="0">
              <a:latin typeface="Agency FB" panose="020B0503020202020204" pitchFamily="34" charset="0"/>
            </a:rPr>
            <a:t>Healthcare outcomes</a:t>
          </a:r>
          <a:endParaRPr lang="en-US" sz="1600" b="0" dirty="0">
            <a:latin typeface="Agency FB" panose="020B0503020202020204" pitchFamily="34" charset="0"/>
          </a:endParaRPr>
        </a:p>
      </dgm:t>
    </dgm:pt>
    <dgm:pt modelId="{1B6A1C8B-AE6C-4042-B758-B9600196A98F}" type="parTrans" cxnId="{F4450AAF-E63A-4EA5-ACD7-58562664BFFA}">
      <dgm:prSet/>
      <dgm:spPr/>
      <dgm:t>
        <a:bodyPr/>
        <a:lstStyle/>
        <a:p>
          <a:endParaRPr lang="en-US"/>
        </a:p>
      </dgm:t>
    </dgm:pt>
    <dgm:pt modelId="{0747DD19-E313-480D-9474-6983DC5CB4F9}" type="sibTrans" cxnId="{F4450AAF-E63A-4EA5-ACD7-58562664BFFA}">
      <dgm:prSet/>
      <dgm:spPr/>
      <dgm:t>
        <a:bodyPr/>
        <a:lstStyle/>
        <a:p>
          <a:endParaRPr lang="en-US"/>
        </a:p>
      </dgm:t>
    </dgm:pt>
    <dgm:pt modelId="{E20802E9-453B-486D-8F2E-7FEDC5A06D08}" type="pres">
      <dgm:prSet presAssocID="{507C8F6B-8D06-48CE-9E0A-EB54FFAE594E}" presName="Name0" presStyleCnt="0">
        <dgm:presLayoutVars>
          <dgm:chMax val="21"/>
          <dgm:chPref val="21"/>
        </dgm:presLayoutVars>
      </dgm:prSet>
      <dgm:spPr/>
    </dgm:pt>
    <dgm:pt modelId="{92A3B12B-1477-418C-86C1-EEF8597D296C}" type="pres">
      <dgm:prSet presAssocID="{F735A44B-7856-4C6E-B4C3-9EFCABDB83EB}" presName="text1" presStyleCnt="0"/>
      <dgm:spPr/>
    </dgm:pt>
    <dgm:pt modelId="{AB6B29C7-FEE8-493C-89D5-77E8236BF97F}" type="pres">
      <dgm:prSet presAssocID="{F735A44B-7856-4C6E-B4C3-9EFCABDB83EB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7099C-2420-4FC7-B76B-EC3EB7211B39}" type="pres">
      <dgm:prSet presAssocID="{F735A44B-7856-4C6E-B4C3-9EFCABDB83EB}" presName="textaccent1" presStyleCnt="0"/>
      <dgm:spPr/>
    </dgm:pt>
    <dgm:pt modelId="{8CC40BAE-206D-4A9B-A713-301CC83EBFAE}" type="pres">
      <dgm:prSet presAssocID="{F735A44B-7856-4C6E-B4C3-9EFCABDB83EB}" presName="accentRepeatNode" presStyleLbl="solidAlignAcc1" presStyleIdx="0" presStyleCnt="14"/>
      <dgm:spPr/>
    </dgm:pt>
    <dgm:pt modelId="{6C6F9930-563F-4EA1-AC8D-610F4F3C5C62}" type="pres">
      <dgm:prSet presAssocID="{F188E2A3-3AD8-4091-9093-DCF5DF60EDC0}" presName="image1" presStyleCnt="0"/>
      <dgm:spPr/>
    </dgm:pt>
    <dgm:pt modelId="{B8E1DBEC-4AB8-4D04-BD3B-9260C26E6B5B}" type="pres">
      <dgm:prSet presAssocID="{F188E2A3-3AD8-4091-9093-DCF5DF60EDC0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ED029F4F-B8CC-4DE0-B69D-E683A1A92C23}" type="pres">
      <dgm:prSet presAssocID="{F188E2A3-3AD8-4091-9093-DCF5DF60EDC0}" presName="imageaccent1" presStyleCnt="0"/>
      <dgm:spPr/>
    </dgm:pt>
    <dgm:pt modelId="{FC23196F-3A85-4804-8D10-2607EC120C28}" type="pres">
      <dgm:prSet presAssocID="{F188E2A3-3AD8-4091-9093-DCF5DF60EDC0}" presName="accentRepeatNode" presStyleLbl="solidAlignAcc1" presStyleIdx="1" presStyleCnt="14"/>
      <dgm:spPr/>
    </dgm:pt>
    <dgm:pt modelId="{D39498F0-B6DD-4438-9099-B3F9B4241C01}" type="pres">
      <dgm:prSet presAssocID="{9463B48B-279E-44D8-9EFD-FD000AD9FC2F}" presName="text2" presStyleCnt="0"/>
      <dgm:spPr/>
    </dgm:pt>
    <dgm:pt modelId="{3C6E1D3B-97F2-4DD1-9E89-D8D8CA4ED9ED}" type="pres">
      <dgm:prSet presAssocID="{9463B48B-279E-44D8-9EFD-FD000AD9FC2F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C7D8-89B4-444E-BA04-3CFBF383EDBD}" type="pres">
      <dgm:prSet presAssocID="{9463B48B-279E-44D8-9EFD-FD000AD9FC2F}" presName="textaccent2" presStyleCnt="0"/>
      <dgm:spPr/>
    </dgm:pt>
    <dgm:pt modelId="{38566552-6884-49E7-A689-A25BA3F241ED}" type="pres">
      <dgm:prSet presAssocID="{9463B48B-279E-44D8-9EFD-FD000AD9FC2F}" presName="accentRepeatNode" presStyleLbl="solidAlignAcc1" presStyleIdx="2" presStyleCnt="14"/>
      <dgm:spPr/>
    </dgm:pt>
    <dgm:pt modelId="{19768953-D833-480B-A532-D5D59F5C0F32}" type="pres">
      <dgm:prSet presAssocID="{1E98185B-5652-4549-A893-C56DD647172F}" presName="image2" presStyleCnt="0"/>
      <dgm:spPr/>
    </dgm:pt>
    <dgm:pt modelId="{642BE4B1-0BF0-4134-AD1C-E16C314A3322}" type="pres">
      <dgm:prSet presAssocID="{1E98185B-5652-4549-A893-C56DD647172F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504EA288-455C-4D0A-9259-A0B017692D42}" type="pres">
      <dgm:prSet presAssocID="{1E98185B-5652-4549-A893-C56DD647172F}" presName="imageaccent2" presStyleCnt="0"/>
      <dgm:spPr/>
    </dgm:pt>
    <dgm:pt modelId="{DA0276D4-8502-4E0B-BB25-00D88F5E930F}" type="pres">
      <dgm:prSet presAssocID="{1E98185B-5652-4549-A893-C56DD647172F}" presName="accentRepeatNode" presStyleLbl="solidAlignAcc1" presStyleIdx="3" presStyleCnt="14"/>
      <dgm:spPr/>
    </dgm:pt>
    <dgm:pt modelId="{FE343ABB-BD12-4D31-A564-64F655DCFF65}" type="pres">
      <dgm:prSet presAssocID="{E00607B8-BD06-4F41-9E4C-39CC1DB39D62}" presName="text3" presStyleCnt="0"/>
      <dgm:spPr/>
    </dgm:pt>
    <dgm:pt modelId="{CAFCC4E1-5485-4815-B016-30C40EE578BD}" type="pres">
      <dgm:prSet presAssocID="{E00607B8-BD06-4F41-9E4C-39CC1DB39D6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AA161-2811-4782-B9AC-EA014BAC8DD5}" type="pres">
      <dgm:prSet presAssocID="{E00607B8-BD06-4F41-9E4C-39CC1DB39D62}" presName="textaccent3" presStyleCnt="0"/>
      <dgm:spPr/>
    </dgm:pt>
    <dgm:pt modelId="{01EDBA10-C53A-4E66-BF33-5FEAA1BA75FA}" type="pres">
      <dgm:prSet presAssocID="{E00607B8-BD06-4F41-9E4C-39CC1DB39D62}" presName="accentRepeatNode" presStyleLbl="solidAlignAcc1" presStyleIdx="4" presStyleCnt="14"/>
      <dgm:spPr/>
    </dgm:pt>
    <dgm:pt modelId="{253D1426-4A55-46BA-BF42-83682226D7E0}" type="pres">
      <dgm:prSet presAssocID="{6B3B3B0F-411A-4BF3-B67A-7EABEBB5954F}" presName="image3" presStyleCnt="0"/>
      <dgm:spPr/>
    </dgm:pt>
    <dgm:pt modelId="{23041393-00E0-45C8-89F9-20D0A43004EF}" type="pres">
      <dgm:prSet presAssocID="{6B3B3B0F-411A-4BF3-B67A-7EABEBB5954F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F74B1515-31D3-4249-AC3B-30046D5C888E}" type="pres">
      <dgm:prSet presAssocID="{6B3B3B0F-411A-4BF3-B67A-7EABEBB5954F}" presName="imageaccent3" presStyleCnt="0"/>
      <dgm:spPr/>
    </dgm:pt>
    <dgm:pt modelId="{0A36BB12-A4FD-455B-B986-B92E202778F5}" type="pres">
      <dgm:prSet presAssocID="{6B3B3B0F-411A-4BF3-B67A-7EABEBB5954F}" presName="accentRepeatNode" presStyleLbl="solidAlignAcc1" presStyleIdx="5" presStyleCnt="14"/>
      <dgm:spPr/>
    </dgm:pt>
    <dgm:pt modelId="{C67F9D78-A903-4BC5-BF97-3814713F5F7F}" type="pres">
      <dgm:prSet presAssocID="{17484C89-001B-4235-B0C1-1BC4295E4275}" presName="text4" presStyleCnt="0"/>
      <dgm:spPr/>
    </dgm:pt>
    <dgm:pt modelId="{B368B2F7-078F-46BA-89CE-C7BCD1937BE2}" type="pres">
      <dgm:prSet presAssocID="{17484C89-001B-4235-B0C1-1BC4295E4275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C9EB5-CC3B-4F26-A895-A03AD1D49977}" type="pres">
      <dgm:prSet presAssocID="{17484C89-001B-4235-B0C1-1BC4295E4275}" presName="textaccent4" presStyleCnt="0"/>
      <dgm:spPr/>
    </dgm:pt>
    <dgm:pt modelId="{16BBCA7B-9805-439A-8F3B-8E643FB03567}" type="pres">
      <dgm:prSet presAssocID="{17484C89-001B-4235-B0C1-1BC4295E4275}" presName="accentRepeatNode" presStyleLbl="solidAlignAcc1" presStyleIdx="6" presStyleCnt="14"/>
      <dgm:spPr/>
    </dgm:pt>
    <dgm:pt modelId="{054A8357-C14A-4D52-B53D-14B0F7BE2602}" type="pres">
      <dgm:prSet presAssocID="{82BFD42D-9CFE-499D-BFC3-7E462AC9082B}" presName="image4" presStyleCnt="0"/>
      <dgm:spPr/>
    </dgm:pt>
    <dgm:pt modelId="{3E16057D-6A4D-4754-B6ED-F29D6DB13BE5}" type="pres">
      <dgm:prSet presAssocID="{82BFD42D-9CFE-499D-BFC3-7E462AC9082B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E729E830-7ED5-4043-843A-6C6C258E4955}" type="pres">
      <dgm:prSet presAssocID="{82BFD42D-9CFE-499D-BFC3-7E462AC9082B}" presName="imageaccent4" presStyleCnt="0"/>
      <dgm:spPr/>
    </dgm:pt>
    <dgm:pt modelId="{5163C421-5FA4-400B-831A-6E35556DB40C}" type="pres">
      <dgm:prSet presAssocID="{82BFD42D-9CFE-499D-BFC3-7E462AC9082B}" presName="accentRepeatNode" presStyleLbl="solidAlignAcc1" presStyleIdx="7" presStyleCnt="14"/>
      <dgm:spPr/>
    </dgm:pt>
    <dgm:pt modelId="{BCA41AAC-C10E-41C4-A475-58A0B2274400}" type="pres">
      <dgm:prSet presAssocID="{0E29975C-41C7-4C0A-8ECE-A9B252D17C49}" presName="text5" presStyleCnt="0"/>
      <dgm:spPr/>
    </dgm:pt>
    <dgm:pt modelId="{74BD9DD8-7300-4C16-9E5C-B7FC5D65287C}" type="pres">
      <dgm:prSet presAssocID="{0E29975C-41C7-4C0A-8ECE-A9B252D17C4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EEBA-A7EB-4071-BCE5-6D7AC598008B}" type="pres">
      <dgm:prSet presAssocID="{0E29975C-41C7-4C0A-8ECE-A9B252D17C49}" presName="textaccent5" presStyleCnt="0"/>
      <dgm:spPr/>
    </dgm:pt>
    <dgm:pt modelId="{9F14029A-F644-46C6-B9D6-E3BC08FDF326}" type="pres">
      <dgm:prSet presAssocID="{0E29975C-41C7-4C0A-8ECE-A9B252D17C49}" presName="accentRepeatNode" presStyleLbl="solidAlignAcc1" presStyleIdx="8" presStyleCnt="14"/>
      <dgm:spPr/>
    </dgm:pt>
    <dgm:pt modelId="{3451D9DB-6681-4D2C-B08D-DFF29EA0B3C9}" type="pres">
      <dgm:prSet presAssocID="{7F3F41F0-7AB3-40D6-BA92-5B88418E21A2}" presName="image5" presStyleCnt="0"/>
      <dgm:spPr/>
    </dgm:pt>
    <dgm:pt modelId="{D31750A4-F7F4-4B53-B709-84ABF3F601F1}" type="pres">
      <dgm:prSet presAssocID="{7F3F41F0-7AB3-40D6-BA92-5B88418E21A2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2F787569-648F-42AF-A478-94D5C6284EB3}" type="pres">
      <dgm:prSet presAssocID="{7F3F41F0-7AB3-40D6-BA92-5B88418E21A2}" presName="imageaccent5" presStyleCnt="0"/>
      <dgm:spPr/>
    </dgm:pt>
    <dgm:pt modelId="{8DDA613C-C45C-4CE9-AA2B-C515988580AA}" type="pres">
      <dgm:prSet presAssocID="{7F3F41F0-7AB3-40D6-BA92-5B88418E21A2}" presName="accentRepeatNode" presStyleLbl="solidAlignAcc1" presStyleIdx="9" presStyleCnt="14"/>
      <dgm:spPr/>
    </dgm:pt>
    <dgm:pt modelId="{61F46816-2B8D-4B47-8804-1751E0AD343F}" type="pres">
      <dgm:prSet presAssocID="{F0BE6298-CDEA-4935-A792-0AAF6553B9DE}" presName="text6" presStyleCnt="0"/>
      <dgm:spPr/>
    </dgm:pt>
    <dgm:pt modelId="{4294C0F5-6CBF-4AD5-AEE3-66A4A4B97F32}" type="pres">
      <dgm:prSet presAssocID="{F0BE6298-CDEA-4935-A792-0AAF6553B9DE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6200C-BF12-402C-88A2-8306D7221E64}" type="pres">
      <dgm:prSet presAssocID="{F0BE6298-CDEA-4935-A792-0AAF6553B9DE}" presName="textaccent6" presStyleCnt="0"/>
      <dgm:spPr/>
    </dgm:pt>
    <dgm:pt modelId="{F7A928A2-4529-49CD-A52C-884012C0DED9}" type="pres">
      <dgm:prSet presAssocID="{F0BE6298-CDEA-4935-A792-0AAF6553B9DE}" presName="accentRepeatNode" presStyleLbl="solidAlignAcc1" presStyleIdx="10" presStyleCnt="14"/>
      <dgm:spPr/>
    </dgm:pt>
    <dgm:pt modelId="{981B37AC-AEBE-42E2-8AD0-75E9AA9D0A85}" type="pres">
      <dgm:prSet presAssocID="{7ECC86FF-81A7-4A82-9EDB-CF9A8CFE9FA7}" presName="image6" presStyleCnt="0"/>
      <dgm:spPr/>
    </dgm:pt>
    <dgm:pt modelId="{531CF91B-32E6-490E-8DCA-E37819F8809D}" type="pres">
      <dgm:prSet presAssocID="{7ECC86FF-81A7-4A82-9EDB-CF9A8CFE9FA7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2F60CCC4-404F-465E-A21B-AE9A36C466C9}" type="pres">
      <dgm:prSet presAssocID="{7ECC86FF-81A7-4A82-9EDB-CF9A8CFE9FA7}" presName="imageaccent6" presStyleCnt="0"/>
      <dgm:spPr/>
    </dgm:pt>
    <dgm:pt modelId="{9F5BB186-74CB-46E6-B185-2B0215ACE0E4}" type="pres">
      <dgm:prSet presAssocID="{7ECC86FF-81A7-4A82-9EDB-CF9A8CFE9FA7}" presName="accentRepeatNode" presStyleLbl="solidAlignAcc1" presStyleIdx="11" presStyleCnt="14"/>
      <dgm:spPr/>
    </dgm:pt>
    <dgm:pt modelId="{B9484CB8-A3B9-42AC-8E0E-32130E8D70BD}" type="pres">
      <dgm:prSet presAssocID="{1679B2B6-A685-41CD-B623-AD249CD5431C}" presName="text7" presStyleCnt="0"/>
      <dgm:spPr/>
    </dgm:pt>
    <dgm:pt modelId="{AB08AB4B-3493-4209-B9C3-D4BC5DD38DFE}" type="pres">
      <dgm:prSet presAssocID="{1679B2B6-A685-41CD-B623-AD249CD5431C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E5C84-A010-4187-9987-CEAAED519673}" type="pres">
      <dgm:prSet presAssocID="{1679B2B6-A685-41CD-B623-AD249CD5431C}" presName="textaccent7" presStyleCnt="0"/>
      <dgm:spPr/>
    </dgm:pt>
    <dgm:pt modelId="{92EA7EE2-B798-44C9-989D-8028FB7E2DDC}" type="pres">
      <dgm:prSet presAssocID="{1679B2B6-A685-41CD-B623-AD249CD5431C}" presName="accentRepeatNode" presStyleLbl="solidAlignAcc1" presStyleIdx="12" presStyleCnt="14"/>
      <dgm:spPr/>
    </dgm:pt>
    <dgm:pt modelId="{9A156CF3-E45D-4FB4-8901-1C094E2323C9}" type="pres">
      <dgm:prSet presAssocID="{0747DD19-E313-480D-9474-6983DC5CB4F9}" presName="image7" presStyleCnt="0"/>
      <dgm:spPr/>
    </dgm:pt>
    <dgm:pt modelId="{4F0A860E-E9A2-4D81-8BDA-9B20EB3E34A5}" type="pres">
      <dgm:prSet presAssocID="{0747DD19-E313-480D-9474-6983DC5CB4F9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B14E51E1-5EA0-4659-81AD-E4FE93636340}" type="pres">
      <dgm:prSet presAssocID="{0747DD19-E313-480D-9474-6983DC5CB4F9}" presName="imageaccent7" presStyleCnt="0"/>
      <dgm:spPr/>
    </dgm:pt>
    <dgm:pt modelId="{C5FFF02C-8765-4B66-934C-8D9FC7AB5BA4}" type="pres">
      <dgm:prSet presAssocID="{0747DD19-E313-480D-9474-6983DC5CB4F9}" presName="accentRepeatNode" presStyleLbl="solidAlignAcc1" presStyleIdx="13" presStyleCnt="14"/>
      <dgm:spPr/>
    </dgm:pt>
  </dgm:ptLst>
  <dgm:cxnLst>
    <dgm:cxn modelId="{BC041174-29F4-4302-85EE-8A833B1C55F5}" type="presOf" srcId="{0E29975C-41C7-4C0A-8ECE-A9B252D17C49}" destId="{74BD9DD8-7300-4C16-9E5C-B7FC5D65287C}" srcOrd="0" destOrd="0" presId="urn:microsoft.com/office/officeart/2008/layout/HexagonCluster"/>
    <dgm:cxn modelId="{55E36939-C31A-489E-9176-955D91070488}" type="presOf" srcId="{6B3B3B0F-411A-4BF3-B67A-7EABEBB5954F}" destId="{23041393-00E0-45C8-89F9-20D0A43004EF}" srcOrd="0" destOrd="0" presId="urn:microsoft.com/office/officeart/2008/layout/HexagonCluster"/>
    <dgm:cxn modelId="{58889370-3655-439A-8DE8-0AFBC49D794A}" srcId="{507C8F6B-8D06-48CE-9E0A-EB54FFAE594E}" destId="{E00607B8-BD06-4F41-9E4C-39CC1DB39D62}" srcOrd="2" destOrd="0" parTransId="{32D3A171-C977-4DE8-9FC6-286E6168F21E}" sibTransId="{6B3B3B0F-411A-4BF3-B67A-7EABEBB5954F}"/>
    <dgm:cxn modelId="{FBF85060-3892-4898-909E-3DFB805DEAF8}" type="presOf" srcId="{1E98185B-5652-4549-A893-C56DD647172F}" destId="{642BE4B1-0BF0-4134-AD1C-E16C314A3322}" srcOrd="0" destOrd="0" presId="urn:microsoft.com/office/officeart/2008/layout/HexagonCluster"/>
    <dgm:cxn modelId="{E7B3B6B0-D72D-47C8-9B9A-A896A1C699B4}" type="presOf" srcId="{F0BE6298-CDEA-4935-A792-0AAF6553B9DE}" destId="{4294C0F5-6CBF-4AD5-AEE3-66A4A4B97F32}" srcOrd="0" destOrd="0" presId="urn:microsoft.com/office/officeart/2008/layout/HexagonCluster"/>
    <dgm:cxn modelId="{EF1CDB1C-21EB-4239-9DE0-7D6E28C1D389}" type="presOf" srcId="{7F3F41F0-7AB3-40D6-BA92-5B88418E21A2}" destId="{D31750A4-F7F4-4B53-B709-84ABF3F601F1}" srcOrd="0" destOrd="0" presId="urn:microsoft.com/office/officeart/2008/layout/HexagonCluster"/>
    <dgm:cxn modelId="{97A804C3-A449-46E4-8D15-20DE182EC34E}" srcId="{507C8F6B-8D06-48CE-9E0A-EB54FFAE594E}" destId="{F735A44B-7856-4C6E-B4C3-9EFCABDB83EB}" srcOrd="0" destOrd="0" parTransId="{69026339-C97F-4456-B1AD-1048ABA8BA44}" sibTransId="{F188E2A3-3AD8-4091-9093-DCF5DF60EDC0}"/>
    <dgm:cxn modelId="{35ECBD9C-B0E9-444E-ADD6-D9B10B37092A}" type="presOf" srcId="{0747DD19-E313-480D-9474-6983DC5CB4F9}" destId="{4F0A860E-E9A2-4D81-8BDA-9B20EB3E34A5}" srcOrd="0" destOrd="0" presId="urn:microsoft.com/office/officeart/2008/layout/HexagonCluster"/>
    <dgm:cxn modelId="{1C689476-4D20-4870-A4C5-33FA4A7D68FB}" srcId="{507C8F6B-8D06-48CE-9E0A-EB54FFAE594E}" destId="{0E29975C-41C7-4C0A-8ECE-A9B252D17C49}" srcOrd="4" destOrd="0" parTransId="{1CC1E56E-7D98-4A1B-81AC-9FDF57F10EA4}" sibTransId="{7F3F41F0-7AB3-40D6-BA92-5B88418E21A2}"/>
    <dgm:cxn modelId="{9A078C48-E05B-441C-8466-5FB1B7E3982A}" type="presOf" srcId="{F735A44B-7856-4C6E-B4C3-9EFCABDB83EB}" destId="{AB6B29C7-FEE8-493C-89D5-77E8236BF97F}" srcOrd="0" destOrd="0" presId="urn:microsoft.com/office/officeart/2008/layout/HexagonCluster"/>
    <dgm:cxn modelId="{60145985-8608-4750-8BF4-E8A1F363FA08}" type="presOf" srcId="{17484C89-001B-4235-B0C1-1BC4295E4275}" destId="{B368B2F7-078F-46BA-89CE-C7BCD1937BE2}" srcOrd="0" destOrd="0" presId="urn:microsoft.com/office/officeart/2008/layout/HexagonCluster"/>
    <dgm:cxn modelId="{29207C8A-9065-456A-B687-0D986950C350}" type="presOf" srcId="{E00607B8-BD06-4F41-9E4C-39CC1DB39D62}" destId="{CAFCC4E1-5485-4815-B016-30C40EE578BD}" srcOrd="0" destOrd="0" presId="urn:microsoft.com/office/officeart/2008/layout/HexagonCluster"/>
    <dgm:cxn modelId="{F4450AAF-E63A-4EA5-ACD7-58562664BFFA}" srcId="{507C8F6B-8D06-48CE-9E0A-EB54FFAE594E}" destId="{1679B2B6-A685-41CD-B623-AD249CD5431C}" srcOrd="6" destOrd="0" parTransId="{1B6A1C8B-AE6C-4042-B758-B9600196A98F}" sibTransId="{0747DD19-E313-480D-9474-6983DC5CB4F9}"/>
    <dgm:cxn modelId="{8CDEB354-C5C1-4F9E-93B5-FF42ADF8D403}" type="presOf" srcId="{7ECC86FF-81A7-4A82-9EDB-CF9A8CFE9FA7}" destId="{531CF91B-32E6-490E-8DCA-E37819F8809D}" srcOrd="0" destOrd="0" presId="urn:microsoft.com/office/officeart/2008/layout/HexagonCluster"/>
    <dgm:cxn modelId="{2DDC20B1-B10E-4FE9-B29A-875E4F10AC48}" srcId="{507C8F6B-8D06-48CE-9E0A-EB54FFAE594E}" destId="{9463B48B-279E-44D8-9EFD-FD000AD9FC2F}" srcOrd="1" destOrd="0" parTransId="{1733190B-8AD6-402A-BC6D-50E01E757526}" sibTransId="{1E98185B-5652-4549-A893-C56DD647172F}"/>
    <dgm:cxn modelId="{95AE4915-9517-4B69-BA35-6E53A80DFA45}" type="presOf" srcId="{507C8F6B-8D06-48CE-9E0A-EB54FFAE594E}" destId="{E20802E9-453B-486D-8F2E-7FEDC5A06D08}" srcOrd="0" destOrd="0" presId="urn:microsoft.com/office/officeart/2008/layout/HexagonCluster"/>
    <dgm:cxn modelId="{4AD9DD09-1F29-4448-9E6E-4C7FBFEB3D11}" srcId="{507C8F6B-8D06-48CE-9E0A-EB54FFAE594E}" destId="{17484C89-001B-4235-B0C1-1BC4295E4275}" srcOrd="3" destOrd="0" parTransId="{4F631A83-4F4C-4E9C-B5EC-E672F134E838}" sibTransId="{82BFD42D-9CFE-499D-BFC3-7E462AC9082B}"/>
    <dgm:cxn modelId="{461C1DD8-4FED-4083-AF3C-437528264855}" type="presOf" srcId="{1679B2B6-A685-41CD-B623-AD249CD5431C}" destId="{AB08AB4B-3493-4209-B9C3-D4BC5DD38DFE}" srcOrd="0" destOrd="0" presId="urn:microsoft.com/office/officeart/2008/layout/HexagonCluster"/>
    <dgm:cxn modelId="{5D5B3E6C-F3EB-49F3-9125-9F3DDF845721}" srcId="{507C8F6B-8D06-48CE-9E0A-EB54FFAE594E}" destId="{F0BE6298-CDEA-4935-A792-0AAF6553B9DE}" srcOrd="5" destOrd="0" parTransId="{C9A5AA40-3085-44DD-B8F8-231E1595FB9E}" sibTransId="{7ECC86FF-81A7-4A82-9EDB-CF9A8CFE9FA7}"/>
    <dgm:cxn modelId="{DFCF9BBD-170B-40C1-921C-7BD1DC2C075A}" type="presOf" srcId="{82BFD42D-9CFE-499D-BFC3-7E462AC9082B}" destId="{3E16057D-6A4D-4754-B6ED-F29D6DB13BE5}" srcOrd="0" destOrd="0" presId="urn:microsoft.com/office/officeart/2008/layout/HexagonCluster"/>
    <dgm:cxn modelId="{A079EBDF-AA31-4725-8F86-9ED915C20BEF}" type="presOf" srcId="{9463B48B-279E-44D8-9EFD-FD000AD9FC2F}" destId="{3C6E1D3B-97F2-4DD1-9E89-D8D8CA4ED9ED}" srcOrd="0" destOrd="0" presId="urn:microsoft.com/office/officeart/2008/layout/HexagonCluster"/>
    <dgm:cxn modelId="{D1310659-5A81-44AF-AE6E-EFD8CD264DAB}" type="presOf" srcId="{F188E2A3-3AD8-4091-9093-DCF5DF60EDC0}" destId="{B8E1DBEC-4AB8-4D04-BD3B-9260C26E6B5B}" srcOrd="0" destOrd="0" presId="urn:microsoft.com/office/officeart/2008/layout/HexagonCluster"/>
    <dgm:cxn modelId="{D0750D76-F4DF-418A-BA68-81ED44CB5690}" type="presParOf" srcId="{E20802E9-453B-486D-8F2E-7FEDC5A06D08}" destId="{92A3B12B-1477-418C-86C1-EEF8597D296C}" srcOrd="0" destOrd="0" presId="urn:microsoft.com/office/officeart/2008/layout/HexagonCluster"/>
    <dgm:cxn modelId="{7AA1E4F0-BC9E-40FF-9574-49CE01681343}" type="presParOf" srcId="{92A3B12B-1477-418C-86C1-EEF8597D296C}" destId="{AB6B29C7-FEE8-493C-89D5-77E8236BF97F}" srcOrd="0" destOrd="0" presId="urn:microsoft.com/office/officeart/2008/layout/HexagonCluster"/>
    <dgm:cxn modelId="{650063F3-1F0F-4DA5-900A-8C91808E6C55}" type="presParOf" srcId="{E20802E9-453B-486D-8F2E-7FEDC5A06D08}" destId="{D1E7099C-2420-4FC7-B76B-EC3EB7211B39}" srcOrd="1" destOrd="0" presId="urn:microsoft.com/office/officeart/2008/layout/HexagonCluster"/>
    <dgm:cxn modelId="{4A0C5CDD-CF85-478A-8528-5EBD6CFB930E}" type="presParOf" srcId="{D1E7099C-2420-4FC7-B76B-EC3EB7211B39}" destId="{8CC40BAE-206D-4A9B-A713-301CC83EBFAE}" srcOrd="0" destOrd="0" presId="urn:microsoft.com/office/officeart/2008/layout/HexagonCluster"/>
    <dgm:cxn modelId="{6439FF02-1A69-409D-865F-8A9FF183425D}" type="presParOf" srcId="{E20802E9-453B-486D-8F2E-7FEDC5A06D08}" destId="{6C6F9930-563F-4EA1-AC8D-610F4F3C5C62}" srcOrd="2" destOrd="0" presId="urn:microsoft.com/office/officeart/2008/layout/HexagonCluster"/>
    <dgm:cxn modelId="{414463A8-CD63-44A0-A1D4-515AC224A0A8}" type="presParOf" srcId="{6C6F9930-563F-4EA1-AC8D-610F4F3C5C62}" destId="{B8E1DBEC-4AB8-4D04-BD3B-9260C26E6B5B}" srcOrd="0" destOrd="0" presId="urn:microsoft.com/office/officeart/2008/layout/HexagonCluster"/>
    <dgm:cxn modelId="{2B790436-A1DA-4FA9-B2D2-5287AF9C87CE}" type="presParOf" srcId="{E20802E9-453B-486D-8F2E-7FEDC5A06D08}" destId="{ED029F4F-B8CC-4DE0-B69D-E683A1A92C23}" srcOrd="3" destOrd="0" presId="urn:microsoft.com/office/officeart/2008/layout/HexagonCluster"/>
    <dgm:cxn modelId="{90E91B9B-05E3-4940-9B8F-9119CC3D6C2E}" type="presParOf" srcId="{ED029F4F-B8CC-4DE0-B69D-E683A1A92C23}" destId="{FC23196F-3A85-4804-8D10-2607EC120C28}" srcOrd="0" destOrd="0" presId="urn:microsoft.com/office/officeart/2008/layout/HexagonCluster"/>
    <dgm:cxn modelId="{B4724D37-FE8A-43C0-A5F2-8647667EC256}" type="presParOf" srcId="{E20802E9-453B-486D-8F2E-7FEDC5A06D08}" destId="{D39498F0-B6DD-4438-9099-B3F9B4241C01}" srcOrd="4" destOrd="0" presId="urn:microsoft.com/office/officeart/2008/layout/HexagonCluster"/>
    <dgm:cxn modelId="{3D549A56-56FF-4465-988B-C28FF853B500}" type="presParOf" srcId="{D39498F0-B6DD-4438-9099-B3F9B4241C01}" destId="{3C6E1D3B-97F2-4DD1-9E89-D8D8CA4ED9ED}" srcOrd="0" destOrd="0" presId="urn:microsoft.com/office/officeart/2008/layout/HexagonCluster"/>
    <dgm:cxn modelId="{D545F89D-4A27-420D-9C84-EFF947A51710}" type="presParOf" srcId="{E20802E9-453B-486D-8F2E-7FEDC5A06D08}" destId="{A42FC7D8-89B4-444E-BA04-3CFBF383EDBD}" srcOrd="5" destOrd="0" presId="urn:microsoft.com/office/officeart/2008/layout/HexagonCluster"/>
    <dgm:cxn modelId="{1AE469EE-3569-4794-8F84-982D3343D94F}" type="presParOf" srcId="{A42FC7D8-89B4-444E-BA04-3CFBF383EDBD}" destId="{38566552-6884-49E7-A689-A25BA3F241ED}" srcOrd="0" destOrd="0" presId="urn:microsoft.com/office/officeart/2008/layout/HexagonCluster"/>
    <dgm:cxn modelId="{12F8BF91-6133-4787-8017-8DDFB6A82192}" type="presParOf" srcId="{E20802E9-453B-486D-8F2E-7FEDC5A06D08}" destId="{19768953-D833-480B-A532-D5D59F5C0F32}" srcOrd="6" destOrd="0" presId="urn:microsoft.com/office/officeart/2008/layout/HexagonCluster"/>
    <dgm:cxn modelId="{CAB5CE9C-3A58-4A36-A98E-C782AFEF757E}" type="presParOf" srcId="{19768953-D833-480B-A532-D5D59F5C0F32}" destId="{642BE4B1-0BF0-4134-AD1C-E16C314A3322}" srcOrd="0" destOrd="0" presId="urn:microsoft.com/office/officeart/2008/layout/HexagonCluster"/>
    <dgm:cxn modelId="{61AA7CAA-05C2-474D-8CA6-CFF8E4B8B201}" type="presParOf" srcId="{E20802E9-453B-486D-8F2E-7FEDC5A06D08}" destId="{504EA288-455C-4D0A-9259-A0B017692D42}" srcOrd="7" destOrd="0" presId="urn:microsoft.com/office/officeart/2008/layout/HexagonCluster"/>
    <dgm:cxn modelId="{65542615-A14A-4E7B-A1A8-D4154FFFD68A}" type="presParOf" srcId="{504EA288-455C-4D0A-9259-A0B017692D42}" destId="{DA0276D4-8502-4E0B-BB25-00D88F5E930F}" srcOrd="0" destOrd="0" presId="urn:microsoft.com/office/officeart/2008/layout/HexagonCluster"/>
    <dgm:cxn modelId="{7B17655F-B834-45AD-9B07-4DDD25CD1AC1}" type="presParOf" srcId="{E20802E9-453B-486D-8F2E-7FEDC5A06D08}" destId="{FE343ABB-BD12-4D31-A564-64F655DCFF65}" srcOrd="8" destOrd="0" presId="urn:microsoft.com/office/officeart/2008/layout/HexagonCluster"/>
    <dgm:cxn modelId="{5DBF772F-E4F5-445B-B193-24E5E6157F77}" type="presParOf" srcId="{FE343ABB-BD12-4D31-A564-64F655DCFF65}" destId="{CAFCC4E1-5485-4815-B016-30C40EE578BD}" srcOrd="0" destOrd="0" presId="urn:microsoft.com/office/officeart/2008/layout/HexagonCluster"/>
    <dgm:cxn modelId="{919092E8-3DB9-4BE7-AB1E-6E5328362E83}" type="presParOf" srcId="{E20802E9-453B-486D-8F2E-7FEDC5A06D08}" destId="{218AA161-2811-4782-B9AC-EA014BAC8DD5}" srcOrd="9" destOrd="0" presId="urn:microsoft.com/office/officeart/2008/layout/HexagonCluster"/>
    <dgm:cxn modelId="{298EE65F-5964-45C0-BCF4-CEE7A9F35641}" type="presParOf" srcId="{218AA161-2811-4782-B9AC-EA014BAC8DD5}" destId="{01EDBA10-C53A-4E66-BF33-5FEAA1BA75FA}" srcOrd="0" destOrd="0" presId="urn:microsoft.com/office/officeart/2008/layout/HexagonCluster"/>
    <dgm:cxn modelId="{2A242C5C-D5B2-4EE8-895D-DCEFC9A0C934}" type="presParOf" srcId="{E20802E9-453B-486D-8F2E-7FEDC5A06D08}" destId="{253D1426-4A55-46BA-BF42-83682226D7E0}" srcOrd="10" destOrd="0" presId="urn:microsoft.com/office/officeart/2008/layout/HexagonCluster"/>
    <dgm:cxn modelId="{4DB831B1-1C86-4A47-871C-EFD7FC6E8F68}" type="presParOf" srcId="{253D1426-4A55-46BA-BF42-83682226D7E0}" destId="{23041393-00E0-45C8-89F9-20D0A43004EF}" srcOrd="0" destOrd="0" presId="urn:microsoft.com/office/officeart/2008/layout/HexagonCluster"/>
    <dgm:cxn modelId="{34BC9377-3190-4E57-BF0E-706D5126E559}" type="presParOf" srcId="{E20802E9-453B-486D-8F2E-7FEDC5A06D08}" destId="{F74B1515-31D3-4249-AC3B-30046D5C888E}" srcOrd="11" destOrd="0" presId="urn:microsoft.com/office/officeart/2008/layout/HexagonCluster"/>
    <dgm:cxn modelId="{2C2DEA47-44E2-4A94-83BA-B8F4E6BB6B39}" type="presParOf" srcId="{F74B1515-31D3-4249-AC3B-30046D5C888E}" destId="{0A36BB12-A4FD-455B-B986-B92E202778F5}" srcOrd="0" destOrd="0" presId="urn:microsoft.com/office/officeart/2008/layout/HexagonCluster"/>
    <dgm:cxn modelId="{DF91CE54-6B18-4CF5-83E4-7D6B21855602}" type="presParOf" srcId="{E20802E9-453B-486D-8F2E-7FEDC5A06D08}" destId="{C67F9D78-A903-4BC5-BF97-3814713F5F7F}" srcOrd="12" destOrd="0" presId="urn:microsoft.com/office/officeart/2008/layout/HexagonCluster"/>
    <dgm:cxn modelId="{1EB8DDB4-D1E5-4D26-8CF7-48A9109D7004}" type="presParOf" srcId="{C67F9D78-A903-4BC5-BF97-3814713F5F7F}" destId="{B368B2F7-078F-46BA-89CE-C7BCD1937BE2}" srcOrd="0" destOrd="0" presId="urn:microsoft.com/office/officeart/2008/layout/HexagonCluster"/>
    <dgm:cxn modelId="{B7397A3A-78BB-4B4B-9B86-29A8C26A1468}" type="presParOf" srcId="{E20802E9-453B-486D-8F2E-7FEDC5A06D08}" destId="{476C9EB5-CC3B-4F26-A895-A03AD1D49977}" srcOrd="13" destOrd="0" presId="urn:microsoft.com/office/officeart/2008/layout/HexagonCluster"/>
    <dgm:cxn modelId="{788683D2-0833-414F-A218-3AE4597CCE3F}" type="presParOf" srcId="{476C9EB5-CC3B-4F26-A895-A03AD1D49977}" destId="{16BBCA7B-9805-439A-8F3B-8E643FB03567}" srcOrd="0" destOrd="0" presId="urn:microsoft.com/office/officeart/2008/layout/HexagonCluster"/>
    <dgm:cxn modelId="{06D4B106-9C14-48A8-A9ED-52BA3A5431A2}" type="presParOf" srcId="{E20802E9-453B-486D-8F2E-7FEDC5A06D08}" destId="{054A8357-C14A-4D52-B53D-14B0F7BE2602}" srcOrd="14" destOrd="0" presId="urn:microsoft.com/office/officeart/2008/layout/HexagonCluster"/>
    <dgm:cxn modelId="{647C1E2F-9EF3-49AA-8058-3DF322D4E3A6}" type="presParOf" srcId="{054A8357-C14A-4D52-B53D-14B0F7BE2602}" destId="{3E16057D-6A4D-4754-B6ED-F29D6DB13BE5}" srcOrd="0" destOrd="0" presId="urn:microsoft.com/office/officeart/2008/layout/HexagonCluster"/>
    <dgm:cxn modelId="{97996FC9-44B5-480C-9D82-5D4E63715EC6}" type="presParOf" srcId="{E20802E9-453B-486D-8F2E-7FEDC5A06D08}" destId="{E729E830-7ED5-4043-843A-6C6C258E4955}" srcOrd="15" destOrd="0" presId="urn:microsoft.com/office/officeart/2008/layout/HexagonCluster"/>
    <dgm:cxn modelId="{5FF974EB-E76D-4DBA-8EEE-F27E75AAEF20}" type="presParOf" srcId="{E729E830-7ED5-4043-843A-6C6C258E4955}" destId="{5163C421-5FA4-400B-831A-6E35556DB40C}" srcOrd="0" destOrd="0" presId="urn:microsoft.com/office/officeart/2008/layout/HexagonCluster"/>
    <dgm:cxn modelId="{A1F8E3BA-0FCB-43C2-957C-C3E672E4482E}" type="presParOf" srcId="{E20802E9-453B-486D-8F2E-7FEDC5A06D08}" destId="{BCA41AAC-C10E-41C4-A475-58A0B2274400}" srcOrd="16" destOrd="0" presId="urn:microsoft.com/office/officeart/2008/layout/HexagonCluster"/>
    <dgm:cxn modelId="{F69EAFAF-A7EA-4677-9D1E-E65E5C2B6EC1}" type="presParOf" srcId="{BCA41AAC-C10E-41C4-A475-58A0B2274400}" destId="{74BD9DD8-7300-4C16-9E5C-B7FC5D65287C}" srcOrd="0" destOrd="0" presId="urn:microsoft.com/office/officeart/2008/layout/HexagonCluster"/>
    <dgm:cxn modelId="{14E18CCF-4978-479F-9FDD-B351E2838943}" type="presParOf" srcId="{E20802E9-453B-486D-8F2E-7FEDC5A06D08}" destId="{8EFDEEBA-A7EB-4071-BCE5-6D7AC598008B}" srcOrd="17" destOrd="0" presId="urn:microsoft.com/office/officeart/2008/layout/HexagonCluster"/>
    <dgm:cxn modelId="{22DB770F-63CC-49A7-90D8-1C54011F7750}" type="presParOf" srcId="{8EFDEEBA-A7EB-4071-BCE5-6D7AC598008B}" destId="{9F14029A-F644-46C6-B9D6-E3BC08FDF326}" srcOrd="0" destOrd="0" presId="urn:microsoft.com/office/officeart/2008/layout/HexagonCluster"/>
    <dgm:cxn modelId="{95648C2A-65F2-4C07-80D6-EA77E257CCB7}" type="presParOf" srcId="{E20802E9-453B-486D-8F2E-7FEDC5A06D08}" destId="{3451D9DB-6681-4D2C-B08D-DFF29EA0B3C9}" srcOrd="18" destOrd="0" presId="urn:microsoft.com/office/officeart/2008/layout/HexagonCluster"/>
    <dgm:cxn modelId="{0784A9CF-E550-4483-AC1F-2005FDD9E86B}" type="presParOf" srcId="{3451D9DB-6681-4D2C-B08D-DFF29EA0B3C9}" destId="{D31750A4-F7F4-4B53-B709-84ABF3F601F1}" srcOrd="0" destOrd="0" presId="urn:microsoft.com/office/officeart/2008/layout/HexagonCluster"/>
    <dgm:cxn modelId="{88EBD5BA-F95A-423D-81DB-239E80F70867}" type="presParOf" srcId="{E20802E9-453B-486D-8F2E-7FEDC5A06D08}" destId="{2F787569-648F-42AF-A478-94D5C6284EB3}" srcOrd="19" destOrd="0" presId="urn:microsoft.com/office/officeart/2008/layout/HexagonCluster"/>
    <dgm:cxn modelId="{049904ED-78A5-4CD6-88E3-4FF524E6B8DA}" type="presParOf" srcId="{2F787569-648F-42AF-A478-94D5C6284EB3}" destId="{8DDA613C-C45C-4CE9-AA2B-C515988580AA}" srcOrd="0" destOrd="0" presId="urn:microsoft.com/office/officeart/2008/layout/HexagonCluster"/>
    <dgm:cxn modelId="{4A0B78C6-4F20-4120-8AF4-7F5403D3FC33}" type="presParOf" srcId="{E20802E9-453B-486D-8F2E-7FEDC5A06D08}" destId="{61F46816-2B8D-4B47-8804-1751E0AD343F}" srcOrd="20" destOrd="0" presId="urn:microsoft.com/office/officeart/2008/layout/HexagonCluster"/>
    <dgm:cxn modelId="{064D842F-2447-413E-B22C-690E63CDA4D1}" type="presParOf" srcId="{61F46816-2B8D-4B47-8804-1751E0AD343F}" destId="{4294C0F5-6CBF-4AD5-AEE3-66A4A4B97F32}" srcOrd="0" destOrd="0" presId="urn:microsoft.com/office/officeart/2008/layout/HexagonCluster"/>
    <dgm:cxn modelId="{10B2C4D2-935B-4E91-BF41-AA41DFC42A19}" type="presParOf" srcId="{E20802E9-453B-486D-8F2E-7FEDC5A06D08}" destId="{8B46200C-BF12-402C-88A2-8306D7221E64}" srcOrd="21" destOrd="0" presId="urn:microsoft.com/office/officeart/2008/layout/HexagonCluster"/>
    <dgm:cxn modelId="{712A7427-2136-4797-AE7A-1E0B7B7E2420}" type="presParOf" srcId="{8B46200C-BF12-402C-88A2-8306D7221E64}" destId="{F7A928A2-4529-49CD-A52C-884012C0DED9}" srcOrd="0" destOrd="0" presId="urn:microsoft.com/office/officeart/2008/layout/HexagonCluster"/>
    <dgm:cxn modelId="{5FC73F15-91D9-4722-89DD-B797A6FE44A9}" type="presParOf" srcId="{E20802E9-453B-486D-8F2E-7FEDC5A06D08}" destId="{981B37AC-AEBE-42E2-8AD0-75E9AA9D0A85}" srcOrd="22" destOrd="0" presId="urn:microsoft.com/office/officeart/2008/layout/HexagonCluster"/>
    <dgm:cxn modelId="{F1056B7A-4459-427B-8826-A8C6E02CCFF0}" type="presParOf" srcId="{981B37AC-AEBE-42E2-8AD0-75E9AA9D0A85}" destId="{531CF91B-32E6-490E-8DCA-E37819F8809D}" srcOrd="0" destOrd="0" presId="urn:microsoft.com/office/officeart/2008/layout/HexagonCluster"/>
    <dgm:cxn modelId="{4E6E2AE6-D325-4DD5-A301-FF3AFAAD54B1}" type="presParOf" srcId="{E20802E9-453B-486D-8F2E-7FEDC5A06D08}" destId="{2F60CCC4-404F-465E-A21B-AE9A36C466C9}" srcOrd="23" destOrd="0" presId="urn:microsoft.com/office/officeart/2008/layout/HexagonCluster"/>
    <dgm:cxn modelId="{95FF3D3D-67DE-4430-BC1F-DC93C44D16EC}" type="presParOf" srcId="{2F60CCC4-404F-465E-A21B-AE9A36C466C9}" destId="{9F5BB186-74CB-46E6-B185-2B0215ACE0E4}" srcOrd="0" destOrd="0" presId="urn:microsoft.com/office/officeart/2008/layout/HexagonCluster"/>
    <dgm:cxn modelId="{063C7CE2-0272-40FB-B3FC-8B5A0DED8DED}" type="presParOf" srcId="{E20802E9-453B-486D-8F2E-7FEDC5A06D08}" destId="{B9484CB8-A3B9-42AC-8E0E-32130E8D70BD}" srcOrd="24" destOrd="0" presId="urn:microsoft.com/office/officeart/2008/layout/HexagonCluster"/>
    <dgm:cxn modelId="{9F0D9BEF-EB72-4453-893E-143E81813701}" type="presParOf" srcId="{B9484CB8-A3B9-42AC-8E0E-32130E8D70BD}" destId="{AB08AB4B-3493-4209-B9C3-D4BC5DD38DFE}" srcOrd="0" destOrd="0" presId="urn:microsoft.com/office/officeart/2008/layout/HexagonCluster"/>
    <dgm:cxn modelId="{B608641C-1A3E-4871-8BD4-0A64D13610C2}" type="presParOf" srcId="{E20802E9-453B-486D-8F2E-7FEDC5A06D08}" destId="{608E5C84-A010-4187-9987-CEAAED519673}" srcOrd="25" destOrd="0" presId="urn:microsoft.com/office/officeart/2008/layout/HexagonCluster"/>
    <dgm:cxn modelId="{2E9BDC83-E64E-4C32-AD56-296F3E02E09A}" type="presParOf" srcId="{608E5C84-A010-4187-9987-CEAAED519673}" destId="{92EA7EE2-B798-44C9-989D-8028FB7E2DDC}" srcOrd="0" destOrd="0" presId="urn:microsoft.com/office/officeart/2008/layout/HexagonCluster"/>
    <dgm:cxn modelId="{0999C00E-6E85-4CE4-B0E1-663B655BAF92}" type="presParOf" srcId="{E20802E9-453B-486D-8F2E-7FEDC5A06D08}" destId="{9A156CF3-E45D-4FB4-8901-1C094E2323C9}" srcOrd="26" destOrd="0" presId="urn:microsoft.com/office/officeart/2008/layout/HexagonCluster"/>
    <dgm:cxn modelId="{9FE19158-8479-46A9-A8CE-890BA9294C45}" type="presParOf" srcId="{9A156CF3-E45D-4FB4-8901-1C094E2323C9}" destId="{4F0A860E-E9A2-4D81-8BDA-9B20EB3E34A5}" srcOrd="0" destOrd="0" presId="urn:microsoft.com/office/officeart/2008/layout/HexagonCluster"/>
    <dgm:cxn modelId="{65B0E318-EAF3-484F-9628-64604122E0FC}" type="presParOf" srcId="{E20802E9-453B-486D-8F2E-7FEDC5A06D08}" destId="{B14E51E1-5EA0-4659-81AD-E4FE93636340}" srcOrd="27" destOrd="0" presId="urn:microsoft.com/office/officeart/2008/layout/HexagonCluster"/>
    <dgm:cxn modelId="{428DD8ED-DE30-4AB6-AF49-C43246B2E9A0}" type="presParOf" srcId="{B14E51E1-5EA0-4659-81AD-E4FE93636340}" destId="{C5FFF02C-8765-4B66-934C-8D9FC7AB5BA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7E0ED-578F-4B5F-A414-AA52A8FD02A6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B4335-5922-46A9-BF27-697D74BD1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2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B989F-29F5-4652-A29F-3D2B884355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4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D338D-9A9E-409F-893E-8F4E5AFDC79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0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01" y="5529289"/>
            <a:ext cx="6154437" cy="1545506"/>
          </a:xfrm>
        </p:spPr>
        <p:txBody>
          <a:bodyPr>
            <a:normAutofit/>
          </a:bodyPr>
          <a:lstStyle/>
          <a:p>
            <a:r>
              <a:rPr lang="en-GB" sz="1200" baseline="0" dirty="0" smtClean="0"/>
              <a:t>-standardised, coded data (for diagnosis, activities like labs and procedures) flowing routinely for all healthcare encounters in Abu Dhabi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-everyone is ‘speaking the same language’ - </a:t>
            </a:r>
            <a:r>
              <a:rPr lang="en-US" sz="1200" b="0" baseline="0" dirty="0" smtClean="0">
                <a:latin typeface="+mn-lt"/>
              </a:rPr>
              <a:t>One predictor of high quality care is good, trustworthy data</a:t>
            </a:r>
          </a:p>
          <a:p>
            <a:endParaRPr lang="en-GB" sz="1200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LOX-GNH029-20050922-GSMV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4C486A-20E2-4CB6-A5FF-BD7CFCB614C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D338D-9A9E-409F-893E-8F4E5AFDC79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35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8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1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053A45-06A7-4988-A4DE-10D43B6A82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76563" y="6606457"/>
            <a:ext cx="8220690" cy="213719"/>
          </a:xfrm>
        </p:spPr>
        <p:txBody>
          <a:bodyPr wrap="square" anchor="b" anchorCtr="0">
            <a:noAutofit/>
          </a:bodyPr>
          <a:lstStyle>
            <a:lvl1pPr marL="465781" indent="-465781">
              <a:spcBef>
                <a:spcPts val="102"/>
              </a:spcBef>
              <a:buNone/>
              <a:tabLst>
                <a:tab pos="352576" algn="ctr"/>
              </a:tabLst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2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 txBox="1">
            <a:spLocks noChangeArrowheads="1"/>
          </p:cNvSpPr>
          <p:nvPr userDrawn="1"/>
        </p:nvSpPr>
        <p:spPr bwMode="auto">
          <a:xfrm>
            <a:off x="6646206" y="6605320"/>
            <a:ext cx="2240239" cy="1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r">
              <a:defRPr/>
            </a:pPr>
            <a:r>
              <a:rPr lang="en-US" sz="1000" dirty="0" smtClean="0"/>
              <a:t>© Health Authority Abu Dhabi 2011 </a:t>
            </a:r>
            <a:fld id="{C5B11418-7B37-46F0-A882-0387DA6320CE}" type="slidenum">
              <a:rPr lang="en-GB" sz="1200" smtClean="0">
                <a:cs typeface="+mn-cs"/>
              </a:rPr>
              <a:pPr algn="r">
                <a:defRPr/>
              </a:pPr>
              <a:t>‹#›</a:t>
            </a:fld>
            <a:endParaRPr lang="en-GB" sz="12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72765" y="2119644"/>
            <a:ext cx="6051724" cy="376834"/>
          </a:xfrm>
        </p:spPr>
        <p:txBody>
          <a:bodyPr/>
          <a:lstStyle>
            <a:lvl1pPr marL="239719" indent="-239719">
              <a:spcBef>
                <a:spcPts val="2245"/>
              </a:spcBef>
              <a:buFont typeface="Arial" pitchFamily="34" charset="0"/>
              <a:buChar char="•"/>
              <a:defRPr sz="2400"/>
            </a:lvl1pPr>
            <a:lvl2pPr marL="239719" indent="-239719">
              <a:spcBef>
                <a:spcPts val="1224"/>
              </a:spcBef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231" y="6642338"/>
            <a:ext cx="8466205" cy="125198"/>
          </a:xfrm>
        </p:spPr>
        <p:txBody>
          <a:bodyPr anchor="b">
            <a:noAutofit/>
          </a:bodyPr>
          <a:lstStyle>
            <a:lvl1pPr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1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2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0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3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4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5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5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B1E-3497-8841-B4DB-29F80C48AB69}" type="datetimeFigureOut">
              <a:rPr lang="en-US" smtClean="0"/>
              <a:t>07-Nov-18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A9C4-3E54-B345-B099-A3B59335A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C_code_A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haad.a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haad.a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haad.a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50" y="392328"/>
            <a:ext cx="1593110" cy="711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19231"/>
            <a:ext cx="3055283" cy="3432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409698"/>
            <a:ext cx="31242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34" y="6195271"/>
            <a:ext cx="6346261" cy="5168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89" y="1885074"/>
            <a:ext cx="89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Leveraging Digital Technologies </a:t>
            </a:r>
            <a:endParaRPr lang="en-US" sz="3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3101" y="1409698"/>
            <a:ext cx="5930900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1409698"/>
            <a:ext cx="3124201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201" y="5308413"/>
            <a:ext cx="6019800" cy="745442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308412"/>
            <a:ext cx="3043768" cy="4023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0010" y="4332889"/>
            <a:ext cx="743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Lina Jichi, Manager of Health Financing Advisory and Monitoring,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Department of Health - Abu Dhabi (DOH)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3417" y="2580614"/>
            <a:ext cx="8569971" cy="2024527"/>
            <a:chOff x="781050" y="2117725"/>
            <a:chExt cx="10515600" cy="2590800"/>
          </a:xfrm>
          <a:solidFill>
            <a:schemeClr val="bg1">
              <a:lumMod val="85000"/>
            </a:schemeClr>
          </a:solidFill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12800" y="2117725"/>
              <a:ext cx="10452100" cy="2590800"/>
            </a:xfrm>
            <a:custGeom>
              <a:avLst/>
              <a:gdLst>
                <a:gd name="T0" fmla="*/ 3302 w 6584"/>
                <a:gd name="T1" fmla="*/ 0 h 1632"/>
                <a:gd name="T2" fmla="*/ 3324 w 6584"/>
                <a:gd name="T3" fmla="*/ 167 h 1632"/>
                <a:gd name="T4" fmla="*/ 3326 w 6584"/>
                <a:gd name="T5" fmla="*/ 171 h 1632"/>
                <a:gd name="T6" fmla="*/ 3471 w 6584"/>
                <a:gd name="T7" fmla="*/ 492 h 1632"/>
                <a:gd name="T8" fmla="*/ 3511 w 6584"/>
                <a:gd name="T9" fmla="*/ 492 h 1632"/>
                <a:gd name="T10" fmla="*/ 4655 w 6584"/>
                <a:gd name="T11" fmla="*/ 874 h 1632"/>
                <a:gd name="T12" fmla="*/ 4687 w 6584"/>
                <a:gd name="T13" fmla="*/ 937 h 1632"/>
                <a:gd name="T14" fmla="*/ 4719 w 6584"/>
                <a:gd name="T15" fmla="*/ 874 h 1632"/>
                <a:gd name="T16" fmla="*/ 5074 w 6584"/>
                <a:gd name="T17" fmla="*/ 519 h 1632"/>
                <a:gd name="T18" fmla="*/ 5115 w 6584"/>
                <a:gd name="T19" fmla="*/ 521 h 1632"/>
                <a:gd name="T20" fmla="*/ 5273 w 6584"/>
                <a:gd name="T21" fmla="*/ 774 h 1632"/>
                <a:gd name="T22" fmla="*/ 5313 w 6584"/>
                <a:gd name="T23" fmla="*/ 774 h 1632"/>
                <a:gd name="T24" fmla="*/ 5331 w 6584"/>
                <a:gd name="T25" fmla="*/ 874 h 1632"/>
                <a:gd name="T26" fmla="*/ 6584 w 6584"/>
                <a:gd name="T27" fmla="*/ 916 h 1632"/>
                <a:gd name="T28" fmla="*/ 5341 w 6584"/>
                <a:gd name="T29" fmla="*/ 983 h 1632"/>
                <a:gd name="T30" fmla="*/ 5301 w 6584"/>
                <a:gd name="T31" fmla="*/ 979 h 1632"/>
                <a:gd name="T32" fmla="*/ 5231 w 6584"/>
                <a:gd name="T33" fmla="*/ 1409 h 1632"/>
                <a:gd name="T34" fmla="*/ 5191 w 6584"/>
                <a:gd name="T35" fmla="*/ 1409 h 1632"/>
                <a:gd name="T36" fmla="*/ 5048 w 6584"/>
                <a:gd name="T37" fmla="*/ 898 h 1632"/>
                <a:gd name="T38" fmla="*/ 4743 w 6584"/>
                <a:gd name="T39" fmla="*/ 916 h 1632"/>
                <a:gd name="T40" fmla="*/ 4687 w 6584"/>
                <a:gd name="T41" fmla="*/ 1025 h 1632"/>
                <a:gd name="T42" fmla="*/ 4631 w 6584"/>
                <a:gd name="T43" fmla="*/ 916 h 1632"/>
                <a:gd name="T44" fmla="*/ 3521 w 6584"/>
                <a:gd name="T45" fmla="*/ 898 h 1632"/>
                <a:gd name="T46" fmla="*/ 3445 w 6584"/>
                <a:gd name="T47" fmla="*/ 1033 h 1632"/>
                <a:gd name="T48" fmla="*/ 3404 w 6584"/>
                <a:gd name="T49" fmla="*/ 1033 h 1632"/>
                <a:gd name="T50" fmla="*/ 3172 w 6584"/>
                <a:gd name="T51" fmla="*/ 1481 h 1632"/>
                <a:gd name="T52" fmla="*/ 3154 w 6584"/>
                <a:gd name="T53" fmla="*/ 1632 h 1632"/>
                <a:gd name="T54" fmla="*/ 3043 w 6584"/>
                <a:gd name="T55" fmla="*/ 916 h 1632"/>
                <a:gd name="T56" fmla="*/ 1925 w 6584"/>
                <a:gd name="T57" fmla="*/ 910 h 1632"/>
                <a:gd name="T58" fmla="*/ 1857 w 6584"/>
                <a:gd name="T59" fmla="*/ 910 h 1632"/>
                <a:gd name="T60" fmla="*/ 1642 w 6584"/>
                <a:gd name="T61" fmla="*/ 916 h 1632"/>
                <a:gd name="T62" fmla="*/ 1594 w 6584"/>
                <a:gd name="T63" fmla="*/ 1113 h 1632"/>
                <a:gd name="T64" fmla="*/ 1570 w 6584"/>
                <a:gd name="T65" fmla="*/ 939 h 1632"/>
                <a:gd name="T66" fmla="*/ 1495 w 6584"/>
                <a:gd name="T67" fmla="*/ 1419 h 1632"/>
                <a:gd name="T68" fmla="*/ 1493 w 6584"/>
                <a:gd name="T69" fmla="*/ 1425 h 1632"/>
                <a:gd name="T70" fmla="*/ 1453 w 6584"/>
                <a:gd name="T71" fmla="*/ 1423 h 1632"/>
                <a:gd name="T72" fmla="*/ 1327 w 6584"/>
                <a:gd name="T73" fmla="*/ 898 h 1632"/>
                <a:gd name="T74" fmla="*/ 0 w 6584"/>
                <a:gd name="T75" fmla="*/ 916 h 1632"/>
                <a:gd name="T76" fmla="*/ 1289 w 6584"/>
                <a:gd name="T77" fmla="*/ 874 h 1632"/>
                <a:gd name="T78" fmla="*/ 1365 w 6584"/>
                <a:gd name="T79" fmla="*/ 362 h 1632"/>
                <a:gd name="T80" fmla="*/ 1477 w 6584"/>
                <a:gd name="T81" fmla="*/ 1268 h 1632"/>
                <a:gd name="T82" fmla="*/ 1574 w 6584"/>
                <a:gd name="T83" fmla="*/ 661 h 1632"/>
                <a:gd name="T84" fmla="*/ 1606 w 6584"/>
                <a:gd name="T85" fmla="*/ 894 h 1632"/>
                <a:gd name="T86" fmla="*/ 1610 w 6584"/>
                <a:gd name="T87" fmla="*/ 874 h 1632"/>
                <a:gd name="T88" fmla="*/ 1877 w 6584"/>
                <a:gd name="T89" fmla="*/ 834 h 1632"/>
                <a:gd name="T90" fmla="*/ 1905 w 6584"/>
                <a:gd name="T91" fmla="*/ 834 h 1632"/>
                <a:gd name="T92" fmla="*/ 3079 w 6584"/>
                <a:gd name="T93" fmla="*/ 874 h 1632"/>
                <a:gd name="T94" fmla="*/ 3147 w 6584"/>
                <a:gd name="T95" fmla="*/ 1327 h 1632"/>
                <a:gd name="T96" fmla="*/ 3302 w 6584"/>
                <a:gd name="T97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84" h="1632">
                  <a:moveTo>
                    <a:pt x="3302" y="0"/>
                  </a:moveTo>
                  <a:lnTo>
                    <a:pt x="3302" y="0"/>
                  </a:lnTo>
                  <a:lnTo>
                    <a:pt x="3324" y="161"/>
                  </a:lnTo>
                  <a:lnTo>
                    <a:pt x="3324" y="167"/>
                  </a:lnTo>
                  <a:lnTo>
                    <a:pt x="3326" y="167"/>
                  </a:lnTo>
                  <a:lnTo>
                    <a:pt x="3326" y="171"/>
                  </a:lnTo>
                  <a:lnTo>
                    <a:pt x="3422" y="874"/>
                  </a:lnTo>
                  <a:lnTo>
                    <a:pt x="3471" y="492"/>
                  </a:lnTo>
                  <a:lnTo>
                    <a:pt x="3491" y="330"/>
                  </a:lnTo>
                  <a:lnTo>
                    <a:pt x="3511" y="492"/>
                  </a:lnTo>
                  <a:lnTo>
                    <a:pt x="3559" y="874"/>
                  </a:lnTo>
                  <a:lnTo>
                    <a:pt x="4655" y="874"/>
                  </a:lnTo>
                  <a:lnTo>
                    <a:pt x="4661" y="886"/>
                  </a:lnTo>
                  <a:lnTo>
                    <a:pt x="4687" y="937"/>
                  </a:lnTo>
                  <a:lnTo>
                    <a:pt x="4713" y="886"/>
                  </a:lnTo>
                  <a:lnTo>
                    <a:pt x="4719" y="874"/>
                  </a:lnTo>
                  <a:lnTo>
                    <a:pt x="5010" y="874"/>
                  </a:lnTo>
                  <a:lnTo>
                    <a:pt x="5074" y="519"/>
                  </a:lnTo>
                  <a:lnTo>
                    <a:pt x="5097" y="390"/>
                  </a:lnTo>
                  <a:lnTo>
                    <a:pt x="5115" y="521"/>
                  </a:lnTo>
                  <a:lnTo>
                    <a:pt x="5211" y="1250"/>
                  </a:lnTo>
                  <a:lnTo>
                    <a:pt x="5273" y="774"/>
                  </a:lnTo>
                  <a:lnTo>
                    <a:pt x="5293" y="625"/>
                  </a:lnTo>
                  <a:lnTo>
                    <a:pt x="5313" y="774"/>
                  </a:lnTo>
                  <a:lnTo>
                    <a:pt x="5329" y="884"/>
                  </a:lnTo>
                  <a:lnTo>
                    <a:pt x="5331" y="874"/>
                  </a:lnTo>
                  <a:lnTo>
                    <a:pt x="6584" y="874"/>
                  </a:lnTo>
                  <a:lnTo>
                    <a:pt x="6584" y="916"/>
                  </a:lnTo>
                  <a:lnTo>
                    <a:pt x="5364" y="916"/>
                  </a:lnTo>
                  <a:lnTo>
                    <a:pt x="5341" y="983"/>
                  </a:lnTo>
                  <a:lnTo>
                    <a:pt x="5313" y="1067"/>
                  </a:lnTo>
                  <a:lnTo>
                    <a:pt x="5301" y="979"/>
                  </a:lnTo>
                  <a:lnTo>
                    <a:pt x="5293" y="927"/>
                  </a:lnTo>
                  <a:lnTo>
                    <a:pt x="5231" y="1409"/>
                  </a:lnTo>
                  <a:lnTo>
                    <a:pt x="5211" y="1562"/>
                  </a:lnTo>
                  <a:lnTo>
                    <a:pt x="5191" y="1409"/>
                  </a:lnTo>
                  <a:lnTo>
                    <a:pt x="5093" y="655"/>
                  </a:lnTo>
                  <a:lnTo>
                    <a:pt x="5048" y="898"/>
                  </a:lnTo>
                  <a:lnTo>
                    <a:pt x="5046" y="916"/>
                  </a:lnTo>
                  <a:lnTo>
                    <a:pt x="4743" y="916"/>
                  </a:lnTo>
                  <a:lnTo>
                    <a:pt x="4705" y="991"/>
                  </a:lnTo>
                  <a:lnTo>
                    <a:pt x="4687" y="1025"/>
                  </a:lnTo>
                  <a:lnTo>
                    <a:pt x="4669" y="991"/>
                  </a:lnTo>
                  <a:lnTo>
                    <a:pt x="4631" y="916"/>
                  </a:lnTo>
                  <a:lnTo>
                    <a:pt x="3523" y="916"/>
                  </a:lnTo>
                  <a:lnTo>
                    <a:pt x="3521" y="898"/>
                  </a:lnTo>
                  <a:lnTo>
                    <a:pt x="3491" y="659"/>
                  </a:lnTo>
                  <a:lnTo>
                    <a:pt x="3445" y="1033"/>
                  </a:lnTo>
                  <a:lnTo>
                    <a:pt x="3426" y="1184"/>
                  </a:lnTo>
                  <a:lnTo>
                    <a:pt x="3404" y="1033"/>
                  </a:lnTo>
                  <a:lnTo>
                    <a:pt x="3306" y="332"/>
                  </a:lnTo>
                  <a:lnTo>
                    <a:pt x="3172" y="1481"/>
                  </a:lnTo>
                  <a:lnTo>
                    <a:pt x="3154" y="1632"/>
                  </a:lnTo>
                  <a:lnTo>
                    <a:pt x="3154" y="1632"/>
                  </a:lnTo>
                  <a:lnTo>
                    <a:pt x="3129" y="1481"/>
                  </a:lnTo>
                  <a:lnTo>
                    <a:pt x="3043" y="916"/>
                  </a:lnTo>
                  <a:lnTo>
                    <a:pt x="1931" y="916"/>
                  </a:lnTo>
                  <a:lnTo>
                    <a:pt x="1925" y="910"/>
                  </a:lnTo>
                  <a:lnTo>
                    <a:pt x="1891" y="878"/>
                  </a:lnTo>
                  <a:lnTo>
                    <a:pt x="1857" y="910"/>
                  </a:lnTo>
                  <a:lnTo>
                    <a:pt x="1851" y="916"/>
                  </a:lnTo>
                  <a:lnTo>
                    <a:pt x="1642" y="916"/>
                  </a:lnTo>
                  <a:lnTo>
                    <a:pt x="1620" y="1009"/>
                  </a:lnTo>
                  <a:lnTo>
                    <a:pt x="1594" y="1113"/>
                  </a:lnTo>
                  <a:lnTo>
                    <a:pt x="1580" y="1007"/>
                  </a:lnTo>
                  <a:lnTo>
                    <a:pt x="1570" y="939"/>
                  </a:lnTo>
                  <a:lnTo>
                    <a:pt x="1495" y="1415"/>
                  </a:lnTo>
                  <a:lnTo>
                    <a:pt x="1495" y="1419"/>
                  </a:lnTo>
                  <a:lnTo>
                    <a:pt x="1493" y="1419"/>
                  </a:lnTo>
                  <a:lnTo>
                    <a:pt x="1493" y="1425"/>
                  </a:lnTo>
                  <a:lnTo>
                    <a:pt x="1469" y="1570"/>
                  </a:lnTo>
                  <a:lnTo>
                    <a:pt x="1453" y="1423"/>
                  </a:lnTo>
                  <a:lnTo>
                    <a:pt x="1361" y="667"/>
                  </a:lnTo>
                  <a:lnTo>
                    <a:pt x="1327" y="898"/>
                  </a:lnTo>
                  <a:lnTo>
                    <a:pt x="1325" y="916"/>
                  </a:lnTo>
                  <a:lnTo>
                    <a:pt x="0" y="916"/>
                  </a:lnTo>
                  <a:lnTo>
                    <a:pt x="0" y="874"/>
                  </a:lnTo>
                  <a:lnTo>
                    <a:pt x="1289" y="874"/>
                  </a:lnTo>
                  <a:lnTo>
                    <a:pt x="1343" y="515"/>
                  </a:lnTo>
                  <a:lnTo>
                    <a:pt x="1365" y="362"/>
                  </a:lnTo>
                  <a:lnTo>
                    <a:pt x="1385" y="515"/>
                  </a:lnTo>
                  <a:lnTo>
                    <a:pt x="1477" y="1268"/>
                  </a:lnTo>
                  <a:lnTo>
                    <a:pt x="1552" y="798"/>
                  </a:lnTo>
                  <a:lnTo>
                    <a:pt x="1574" y="661"/>
                  </a:lnTo>
                  <a:lnTo>
                    <a:pt x="1592" y="798"/>
                  </a:lnTo>
                  <a:lnTo>
                    <a:pt x="1606" y="894"/>
                  </a:lnTo>
                  <a:lnTo>
                    <a:pt x="1606" y="890"/>
                  </a:lnTo>
                  <a:lnTo>
                    <a:pt x="1610" y="874"/>
                  </a:lnTo>
                  <a:lnTo>
                    <a:pt x="1835" y="874"/>
                  </a:lnTo>
                  <a:lnTo>
                    <a:pt x="1877" y="834"/>
                  </a:lnTo>
                  <a:lnTo>
                    <a:pt x="1891" y="820"/>
                  </a:lnTo>
                  <a:lnTo>
                    <a:pt x="1905" y="834"/>
                  </a:lnTo>
                  <a:lnTo>
                    <a:pt x="1947" y="874"/>
                  </a:lnTo>
                  <a:lnTo>
                    <a:pt x="3079" y="874"/>
                  </a:lnTo>
                  <a:lnTo>
                    <a:pt x="3081" y="892"/>
                  </a:lnTo>
                  <a:lnTo>
                    <a:pt x="3147" y="1327"/>
                  </a:lnTo>
                  <a:lnTo>
                    <a:pt x="3284" y="161"/>
                  </a:lnTo>
                  <a:lnTo>
                    <a:pt x="3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781050" y="3030538"/>
              <a:ext cx="66675" cy="1008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1233150" y="3030538"/>
              <a:ext cx="63500" cy="1008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274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98820"/>
            <a:ext cx="8085400" cy="491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333" y="1061654"/>
            <a:ext cx="80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DOH, healthcare data enables to compare Abu Dhabi clinical performance with GCC and other countries, as well as comparing between one provider and another </a:t>
            </a:r>
          </a:p>
          <a:p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ow quality provider who tends to abuse healthcare services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640" y="104932"/>
            <a:ext cx="1776023" cy="419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Quality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332" y="623798"/>
            <a:ext cx="8211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about health care data utilization for Quality Monitoring?</a:t>
            </a:r>
          </a:p>
        </p:txBody>
      </p:sp>
    </p:spTree>
    <p:extLst>
      <p:ext uri="{BB962C8B-B14F-4D97-AF65-F5344CB8AC3E}">
        <p14:creationId xmlns:p14="http://schemas.microsoft.com/office/powerpoint/2010/main" val="28029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213" y="1305494"/>
            <a:ext cx="3828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DOH, healthcare data enables us to compare Abu Dhabi clinical performance with GCC and other countries, as well as comparing between one provider and another </a:t>
            </a:r>
          </a:p>
          <a:p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ow quality provider who tends to abuse healthcare services, </a:t>
            </a:r>
            <a:r>
              <a:rPr lang="en-US" b="1" dirty="0" smtClean="0">
                <a:solidFill>
                  <a:schemeClr val="tx2"/>
                </a:solidFill>
              </a:rPr>
              <a:t>and allocate incentives and deductions accordingly (Pay for Jawda)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640" y="104932"/>
            <a:ext cx="1776023" cy="419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Quality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12" y="867638"/>
            <a:ext cx="8211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Providers Quality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77" y="104933"/>
            <a:ext cx="3449955" cy="3705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20" y="3952037"/>
            <a:ext cx="568313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3" y="6102782"/>
            <a:ext cx="8850517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1" y="6409853"/>
            <a:ext cx="6980887" cy="3711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650" y="1153262"/>
            <a:ext cx="8896350" cy="558511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Healthcare data helps the regulator in planning health care </a:t>
            </a:r>
            <a:r>
              <a:rPr lang="en-US" sz="2400" b="1" dirty="0" smtClean="0">
                <a:solidFill>
                  <a:srgbClr val="C00000"/>
                </a:solidFill>
              </a:rPr>
              <a:t>geographic access </a:t>
            </a:r>
            <a:r>
              <a:rPr lang="en-US" sz="2400" dirty="0" smtClean="0">
                <a:solidFill>
                  <a:srgbClr val="C00000"/>
                </a:solidFill>
              </a:rPr>
              <a:t>improvements, by studying available capacity, demand, and identifying capacity gaps (</a:t>
            </a:r>
            <a:r>
              <a:rPr lang="en-US" sz="2400" b="1" dirty="0" smtClean="0">
                <a:solidFill>
                  <a:srgbClr val="C00000"/>
                </a:solidFill>
              </a:rPr>
              <a:t>and limiting Supply induced Demand to control utilization)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6" y="2340380"/>
            <a:ext cx="7569750" cy="44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2640" y="104932"/>
            <a:ext cx="1776023" cy="419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Access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3" y="6102782"/>
            <a:ext cx="8850517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1" y="6409853"/>
            <a:ext cx="6980887" cy="3711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240" y="363566"/>
            <a:ext cx="9064240" cy="112185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Planning health care </a:t>
            </a:r>
            <a:r>
              <a:rPr lang="en-US" sz="2400" b="1" dirty="0" smtClean="0">
                <a:solidFill>
                  <a:srgbClr val="C00000"/>
                </a:solidFill>
              </a:rPr>
              <a:t>service line access </a:t>
            </a:r>
            <a:r>
              <a:rPr lang="en-US" sz="2400" dirty="0" smtClean="0">
                <a:solidFill>
                  <a:srgbClr val="C00000"/>
                </a:solidFill>
              </a:rPr>
              <a:t>improvements</a:t>
            </a:r>
            <a:r>
              <a:rPr lang="en-US" sz="2400" dirty="0">
                <a:solidFill>
                  <a:srgbClr val="C00000"/>
                </a:solidFill>
              </a:rPr>
              <a:t>, by studying current demand as well as projected demand gaps (</a:t>
            </a:r>
            <a:r>
              <a:rPr lang="en-US" sz="2400" b="1" dirty="0">
                <a:solidFill>
                  <a:srgbClr val="C00000"/>
                </a:solidFill>
              </a:rPr>
              <a:t>and limiting Supply induced Demand to control utilization)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744049"/>
            <a:ext cx="8189135" cy="440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2640" y="104932"/>
            <a:ext cx="1776023" cy="419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Access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52400" y="5459979"/>
            <a:ext cx="1952625" cy="1194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132775" y="4075041"/>
            <a:ext cx="1914525" cy="1194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18267" y="2627329"/>
            <a:ext cx="1952625" cy="1194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00012" y="1230892"/>
            <a:ext cx="1989137" cy="1194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675" y="529050"/>
            <a:ext cx="6255993" cy="6143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With the detailed Abu Dhabi e-claims data system</a:t>
            </a:r>
            <a:r>
              <a:rPr lang="en-US" sz="2400" dirty="0" smtClean="0">
                <a:solidFill>
                  <a:schemeClr val="tx2"/>
                </a:solidFill>
              </a:rPr>
              <a:t> DoH is able to estimate the total spend in whole Abu Dhabi or group of entities on a high level, and even better ..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9394" y="4505713"/>
            <a:ext cx="6374606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….. that you can break down by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" y="1230892"/>
            <a:ext cx="2133600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1. Sources of Funds</a:t>
            </a:r>
            <a:r>
              <a:rPr lang="en-US" dirty="0" smtClean="0">
                <a:solidFill>
                  <a:schemeClr val="tx2"/>
                </a:solidFill>
              </a:rPr>
              <a:t>: Government, Employers, Individuals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66257" y="3633849"/>
            <a:ext cx="1565120" cy="27214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800" y="2627329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. Providers :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Public,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Private,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Abroad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6257" y="2790701"/>
            <a:ext cx="1565120" cy="30809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7800" y="4125785"/>
            <a:ext cx="196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. Encounter Type: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Inpatient,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Outpatient,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Emergency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900" y="5451577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4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  <a:r>
              <a:rPr lang="en-US" b="1" dirty="0">
                <a:solidFill>
                  <a:schemeClr val="tx2"/>
                </a:solidFill>
              </a:rPr>
              <a:t>Member </a:t>
            </a:r>
            <a:r>
              <a:rPr lang="en-US" b="1" dirty="0" smtClean="0">
                <a:solidFill>
                  <a:schemeClr val="tx2"/>
                </a:solidFill>
              </a:rPr>
              <a:t>group: 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Basic, </a:t>
            </a:r>
          </a:p>
          <a:p>
            <a:r>
              <a:rPr lang="en-US" dirty="0">
                <a:solidFill>
                  <a:schemeClr val="tx2"/>
                </a:solidFill>
              </a:rPr>
              <a:t>Enhanced, </a:t>
            </a:r>
          </a:p>
          <a:p>
            <a:r>
              <a:rPr lang="en-US" dirty="0">
                <a:solidFill>
                  <a:schemeClr val="tx2"/>
                </a:solidFill>
              </a:rPr>
              <a:t>Thiqa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75" y="1239444"/>
            <a:ext cx="121804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6426200" y="5434579"/>
            <a:ext cx="2273300" cy="1194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85575" y="5434579"/>
            <a:ext cx="240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6</a:t>
            </a:r>
            <a:r>
              <a:rPr lang="en-US" b="1" dirty="0" smtClean="0">
                <a:solidFill>
                  <a:schemeClr val="tx2"/>
                </a:solidFill>
              </a:rPr>
              <a:t>. Increase reason : 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Population Increase,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Utilization change,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Price Inflation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066257" y="5478684"/>
            <a:ext cx="2307431" cy="1194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087688" y="5459238"/>
            <a:ext cx="211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5. Diagnosis Group: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Respiratory,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Circulatory,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Digestive, …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72" y="1525650"/>
            <a:ext cx="3262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5077" y="3905992"/>
            <a:ext cx="2480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2015        2016         2017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6255" y="2439252"/>
            <a:ext cx="564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? %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2640" y="104932"/>
            <a:ext cx="1776023" cy="419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Cost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  <p:bldP spid="44" grpId="0" animBg="1"/>
      <p:bldP spid="37" grpId="0" animBg="1"/>
      <p:bldP spid="2" grpId="0"/>
      <p:bldP spid="6" grpId="0"/>
      <p:bldP spid="9" grpId="0"/>
      <p:bldP spid="22" grpId="0"/>
      <p:bldP spid="32" grpId="0"/>
      <p:bldP spid="34" grpId="0"/>
      <p:bldP spid="55" grpId="0" animBg="1"/>
      <p:bldP spid="56" grpId="0"/>
      <p:bldP spid="57" grpId="0" animBg="1"/>
      <p:bldP spid="58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8989" y="227075"/>
            <a:ext cx="6063411" cy="377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Activities</a:t>
            </a:r>
            <a:r>
              <a:rPr lang="en-US" kern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0" kern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by type, % of value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76563" y="6616181"/>
            <a:ext cx="8220690" cy="21371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* Dark area indicates proportion of outpatient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Note		Not all drugs have been mapped to the appropriate ATC </a:t>
            </a:r>
            <a:r>
              <a:rPr lang="en-US" dirty="0">
                <a:solidFill>
                  <a:schemeClr val="tx2"/>
                </a:solidFill>
              </a:rPr>
              <a:t>code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tx2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en.wikipedia.org/wiki/ATC_code_A02</a:t>
            </a:r>
            <a:r>
              <a:rPr lang="en-US" dirty="0" smtClean="0">
                <a:solidFill>
                  <a:schemeClr val="tx2"/>
                </a:solidFill>
              </a:rPr>
              <a:t> ; HCPCS CMS Hospital Outpatient Payment system includes 90% unclassified drugs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Source   Cube </a:t>
            </a:r>
            <a:r>
              <a:rPr lang="en-US" dirty="0" smtClean="0">
                <a:solidFill>
                  <a:schemeClr val="tx2"/>
                </a:solidFill>
              </a:rPr>
              <a:t>2012; Health statistics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8053A45-06A7-4988-A4DE-10D43B6A820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" y="704455"/>
            <a:ext cx="5144390" cy="54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149267" y="0"/>
            <a:ext cx="2844800" cy="1614425"/>
          </a:xfrm>
          <a:prstGeom prst="flowChartPunchedTap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Analyzing KEH data provides valuable financial health stats as published on ww.haad.ae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82" y="698352"/>
            <a:ext cx="3089646" cy="61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991797"/>
            <a:ext cx="8369300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1" y="6271027"/>
            <a:ext cx="6980887" cy="5685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5812357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271921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6200" y="162906"/>
            <a:ext cx="8639175" cy="6858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DOH’s innovation strategy in data analytics</a:t>
            </a:r>
            <a:r>
              <a:rPr lang="ar-AE" sz="2400" smtClean="0">
                <a:solidFill>
                  <a:srgbClr val="C00000"/>
                </a:solidFill>
              </a:rPr>
              <a:t> </a:t>
            </a:r>
            <a:r>
              <a:rPr lang="ar-AE" sz="2400" dirty="0" smtClean="0">
                <a:solidFill>
                  <a:srgbClr val="C00000"/>
                </a:solidFill>
              </a:rPr>
              <a:t>continues to address healthcare sustainability key chllenges: Quality, Access, and Cost</a:t>
            </a:r>
            <a:endParaRPr lang="ar-AE" sz="2400" i="1" dirty="0" smtClean="0">
              <a:solidFill>
                <a:schemeClr val="bg1">
                  <a:lumMod val="50000"/>
                </a:schemeClr>
              </a:solidFill>
              <a:ea typeface="GE SS Two Light"/>
              <a:cs typeface="GE SS Two Ligh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133600" y="1372961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Principal challenge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200" y="1828800"/>
            <a:ext cx="18288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Inpatient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~1/</a:t>
            </a:r>
            <a:r>
              <a:rPr lang="ar-AE" sz="2000" dirty="0" smtClean="0">
                <a:solidFill>
                  <a:prstClr val="white"/>
                </a:solidFill>
              </a:rPr>
              <a:t>4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" y="2868386"/>
            <a:ext cx="18288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Consultation &amp; Homecare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~1/5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3962400"/>
            <a:ext cx="18288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Drugs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~1/5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" y="5105400"/>
            <a:ext cx="18288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Ancillary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~1/4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800600" y="1372961"/>
            <a:ext cx="2362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Regulatory action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886575" y="1372961"/>
            <a:ext cx="19050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Implementation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133600" y="1828800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Case inflation</a:t>
            </a:r>
          </a:p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No transparency</a:t>
            </a:r>
          </a:p>
          <a:p>
            <a:pPr fontAlgn="base">
              <a:spcBef>
                <a:spcPct val="0"/>
              </a:spcBef>
              <a:defRPr/>
            </a:pPr>
            <a:endParaRPr lang="en-US" sz="2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4800600" y="1765736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defPPr>
              <a:defRPr lang="en-US"/>
            </a:defPPr>
            <a:lvl1pPr marL="174625" indent="-174625">
              <a:spcAft>
                <a:spcPts val="1200"/>
              </a:spcAft>
              <a:buFont typeface="Arial" pitchFamily="34" charset="0"/>
              <a:buChar char="•"/>
              <a:defRPr sz="2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DRG implementation</a:t>
            </a: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DRG Add on payment</a:t>
            </a: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133600" y="2852216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Pay for qualification not service and case severity</a:t>
            </a:r>
          </a:p>
          <a:p>
            <a:pPr fontAlgn="base">
              <a:spcBef>
                <a:spcPct val="0"/>
              </a:spcBef>
              <a:defRPr/>
            </a:pPr>
            <a:endParaRPr lang="en-US" sz="2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800600" y="2856107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defPPr>
              <a:defRPr lang="en-US"/>
            </a:defPPr>
            <a:lvl1pPr marL="174625" indent="-174625">
              <a:spcAft>
                <a:spcPts val="1200"/>
              </a:spcAft>
              <a:buFont typeface="Arial" pitchFamily="34" charset="0"/>
              <a:buChar char="•"/>
              <a:defRPr sz="2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ar-AE" dirty="0" smtClean="0">
                <a:solidFill>
                  <a:schemeClr val="tx2"/>
                </a:solidFill>
                <a:cs typeface="Arial" pitchFamily="34" charset="0"/>
              </a:rPr>
              <a:t>Evaluation&amp;Manag. E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&amp;M Circulars</a:t>
            </a:r>
            <a:endParaRPr lang="ar-AE" dirty="0" smtClean="0">
              <a:solidFill>
                <a:schemeClr val="tx2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Bundled Homecare 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2133600" y="3962400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Volume growth</a:t>
            </a:r>
          </a:p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Mix Brand-Generic</a:t>
            </a:r>
          </a:p>
          <a:p>
            <a:pPr fontAlgn="base">
              <a:spcBef>
                <a:spcPct val="0"/>
              </a:spcBef>
              <a:defRPr/>
            </a:pPr>
            <a:endParaRPr lang="en-US" sz="2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4800600" y="3962400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defPPr>
              <a:defRPr lang="en-US"/>
            </a:defPPr>
            <a:lvl1pPr marL="174625" indent="-174625">
              <a:spcAft>
                <a:spcPts val="1200"/>
              </a:spcAft>
              <a:buFont typeface="Arial" pitchFamily="34" charset="0"/>
              <a:buChar char="•"/>
              <a:defRPr sz="2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PBM Standard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133600" y="5116286"/>
            <a:ext cx="27432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Volume growth</a:t>
            </a:r>
          </a:p>
          <a:p>
            <a:pPr marL="174625" indent="-174625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itchFamily="34" charset="0"/>
              </a:rPr>
              <a:t>Often “profit center”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4800599" y="5125811"/>
            <a:ext cx="3228975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defPPr>
              <a:defRPr lang="en-US"/>
            </a:defPPr>
            <a:lvl1pPr marL="174625" indent="-174625">
              <a:spcAft>
                <a:spcPts val="1200"/>
              </a:spcAft>
              <a:buFont typeface="Arial" pitchFamily="34" charset="0"/>
              <a:buChar char="•"/>
              <a:defRPr sz="2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price adjustment</a:t>
            </a:r>
            <a:endParaRPr lang="ar-AE" dirty="0" smtClean="0">
              <a:solidFill>
                <a:schemeClr val="tx2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L</a:t>
            </a:r>
            <a:r>
              <a:rPr lang="ar-AE" dirty="0" smtClean="0">
                <a:solidFill>
                  <a:schemeClr val="tx2"/>
                </a:solidFill>
                <a:cs typeface="Arial" pitchFamily="34" charset="0"/>
              </a:rPr>
              <a:t>ab license requirements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286000" y="1743075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76800" y="1743075"/>
            <a:ext cx="1933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00875" y="1743075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e 41"/>
          <p:cNvSpPr/>
          <p:nvPr/>
        </p:nvSpPr>
        <p:spPr>
          <a:xfrm>
            <a:off x="7674998" y="5117423"/>
            <a:ext cx="522514" cy="522514"/>
          </a:xfrm>
          <a:prstGeom prst="pi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Praxis Com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673067" y="1867580"/>
            <a:ext cx="457201" cy="466725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7663542" y="2953430"/>
            <a:ext cx="457201" cy="466725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ie 38"/>
          <p:cNvSpPr/>
          <p:nvPr/>
        </p:nvSpPr>
        <p:spPr>
          <a:xfrm>
            <a:off x="7674998" y="3989663"/>
            <a:ext cx="522514" cy="522514"/>
          </a:xfrm>
          <a:prstGeom prst="pi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Praxis Co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42" grpId="0" animBg="1"/>
      <p:bldP spid="7" grpId="0" animBg="1"/>
      <p:bldP spid="43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it comes to  Digital Technologies, it is cost effective not to reinvent the wheel</a:t>
            </a:r>
            <a:r>
              <a:rPr lang="en-IN" sz="3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however you need to..</a:t>
            </a:r>
            <a:endParaRPr lang="en-IN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240803" y="1901692"/>
            <a:ext cx="2389158" cy="3453842"/>
            <a:chOff x="1449631" y="1489372"/>
            <a:chExt cx="3184714" cy="4603924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449631" y="2338324"/>
              <a:ext cx="3184714" cy="3754972"/>
            </a:xfrm>
            <a:custGeom>
              <a:avLst/>
              <a:gdLst>
                <a:gd name="T0" fmla="*/ 1471 w 4222"/>
                <a:gd name="T1" fmla="*/ 0 h 4978"/>
                <a:gd name="T2" fmla="*/ 2751 w 4222"/>
                <a:gd name="T3" fmla="*/ 0 h 4978"/>
                <a:gd name="T4" fmla="*/ 2751 w 4222"/>
                <a:gd name="T5" fmla="*/ 1857 h 4978"/>
                <a:gd name="T6" fmla="*/ 4160 w 4222"/>
                <a:gd name="T7" fmla="*/ 4279 h 4978"/>
                <a:gd name="T8" fmla="*/ 4189 w 4222"/>
                <a:gd name="T9" fmla="*/ 4340 h 4978"/>
                <a:gd name="T10" fmla="*/ 4209 w 4222"/>
                <a:gd name="T11" fmla="*/ 4400 h 4978"/>
                <a:gd name="T12" fmla="*/ 4219 w 4222"/>
                <a:gd name="T13" fmla="*/ 4461 h 4978"/>
                <a:gd name="T14" fmla="*/ 4222 w 4222"/>
                <a:gd name="T15" fmla="*/ 4522 h 4978"/>
                <a:gd name="T16" fmla="*/ 4217 w 4222"/>
                <a:gd name="T17" fmla="*/ 4581 h 4978"/>
                <a:gd name="T18" fmla="*/ 4205 w 4222"/>
                <a:gd name="T19" fmla="*/ 4638 h 4978"/>
                <a:gd name="T20" fmla="*/ 4187 w 4222"/>
                <a:gd name="T21" fmla="*/ 4693 h 4978"/>
                <a:gd name="T22" fmla="*/ 4160 w 4222"/>
                <a:gd name="T23" fmla="*/ 4747 h 4978"/>
                <a:gd name="T24" fmla="*/ 4128 w 4222"/>
                <a:gd name="T25" fmla="*/ 4796 h 4978"/>
                <a:gd name="T26" fmla="*/ 4091 w 4222"/>
                <a:gd name="T27" fmla="*/ 4840 h 4978"/>
                <a:gd name="T28" fmla="*/ 4047 w 4222"/>
                <a:gd name="T29" fmla="*/ 4879 h 4978"/>
                <a:gd name="T30" fmla="*/ 3998 w 4222"/>
                <a:gd name="T31" fmla="*/ 4912 h 4978"/>
                <a:gd name="T32" fmla="*/ 3945 w 4222"/>
                <a:gd name="T33" fmla="*/ 4941 h 4978"/>
                <a:gd name="T34" fmla="*/ 3887 w 4222"/>
                <a:gd name="T35" fmla="*/ 4961 h 4978"/>
                <a:gd name="T36" fmla="*/ 3827 w 4222"/>
                <a:gd name="T37" fmla="*/ 4973 h 4978"/>
                <a:gd name="T38" fmla="*/ 3763 w 4222"/>
                <a:gd name="T39" fmla="*/ 4978 h 4978"/>
                <a:gd name="T40" fmla="*/ 466 w 4222"/>
                <a:gd name="T41" fmla="*/ 4978 h 4978"/>
                <a:gd name="T42" fmla="*/ 401 w 4222"/>
                <a:gd name="T43" fmla="*/ 4973 h 4978"/>
                <a:gd name="T44" fmla="*/ 338 w 4222"/>
                <a:gd name="T45" fmla="*/ 4961 h 4978"/>
                <a:gd name="T46" fmla="*/ 279 w 4222"/>
                <a:gd name="T47" fmla="*/ 4939 h 4978"/>
                <a:gd name="T48" fmla="*/ 227 w 4222"/>
                <a:gd name="T49" fmla="*/ 4912 h 4978"/>
                <a:gd name="T50" fmla="*/ 177 w 4222"/>
                <a:gd name="T51" fmla="*/ 4879 h 4978"/>
                <a:gd name="T52" fmla="*/ 133 w 4222"/>
                <a:gd name="T53" fmla="*/ 4838 h 4978"/>
                <a:gd name="T54" fmla="*/ 94 w 4222"/>
                <a:gd name="T55" fmla="*/ 4793 h 4978"/>
                <a:gd name="T56" fmla="*/ 62 w 4222"/>
                <a:gd name="T57" fmla="*/ 4744 h 4978"/>
                <a:gd name="T58" fmla="*/ 37 w 4222"/>
                <a:gd name="T59" fmla="*/ 4692 h 4978"/>
                <a:gd name="T60" fmla="*/ 17 w 4222"/>
                <a:gd name="T61" fmla="*/ 4636 h 4978"/>
                <a:gd name="T62" fmla="*/ 5 w 4222"/>
                <a:gd name="T63" fmla="*/ 4577 h 4978"/>
                <a:gd name="T64" fmla="*/ 0 w 4222"/>
                <a:gd name="T65" fmla="*/ 4518 h 4978"/>
                <a:gd name="T66" fmla="*/ 2 w 4222"/>
                <a:gd name="T67" fmla="*/ 4458 h 4978"/>
                <a:gd name="T68" fmla="*/ 13 w 4222"/>
                <a:gd name="T69" fmla="*/ 4399 h 4978"/>
                <a:gd name="T70" fmla="*/ 34 w 4222"/>
                <a:gd name="T71" fmla="*/ 4338 h 4978"/>
                <a:gd name="T72" fmla="*/ 62 w 4222"/>
                <a:gd name="T73" fmla="*/ 4279 h 4978"/>
                <a:gd name="T74" fmla="*/ 1471 w 4222"/>
                <a:gd name="T75" fmla="*/ 1857 h 4978"/>
                <a:gd name="T76" fmla="*/ 1471 w 4222"/>
                <a:gd name="T77" fmla="*/ 0 h 4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22" h="4978">
                  <a:moveTo>
                    <a:pt x="1471" y="0"/>
                  </a:moveTo>
                  <a:lnTo>
                    <a:pt x="2751" y="0"/>
                  </a:lnTo>
                  <a:lnTo>
                    <a:pt x="2751" y="1857"/>
                  </a:lnTo>
                  <a:lnTo>
                    <a:pt x="4160" y="4279"/>
                  </a:lnTo>
                  <a:lnTo>
                    <a:pt x="4189" y="4340"/>
                  </a:lnTo>
                  <a:lnTo>
                    <a:pt x="4209" y="4400"/>
                  </a:lnTo>
                  <a:lnTo>
                    <a:pt x="4219" y="4461"/>
                  </a:lnTo>
                  <a:lnTo>
                    <a:pt x="4222" y="4522"/>
                  </a:lnTo>
                  <a:lnTo>
                    <a:pt x="4217" y="4581"/>
                  </a:lnTo>
                  <a:lnTo>
                    <a:pt x="4205" y="4638"/>
                  </a:lnTo>
                  <a:lnTo>
                    <a:pt x="4187" y="4693"/>
                  </a:lnTo>
                  <a:lnTo>
                    <a:pt x="4160" y="4747"/>
                  </a:lnTo>
                  <a:lnTo>
                    <a:pt x="4128" y="4796"/>
                  </a:lnTo>
                  <a:lnTo>
                    <a:pt x="4091" y="4840"/>
                  </a:lnTo>
                  <a:lnTo>
                    <a:pt x="4047" y="4879"/>
                  </a:lnTo>
                  <a:lnTo>
                    <a:pt x="3998" y="4912"/>
                  </a:lnTo>
                  <a:lnTo>
                    <a:pt x="3945" y="4941"/>
                  </a:lnTo>
                  <a:lnTo>
                    <a:pt x="3887" y="4961"/>
                  </a:lnTo>
                  <a:lnTo>
                    <a:pt x="3827" y="4973"/>
                  </a:lnTo>
                  <a:lnTo>
                    <a:pt x="3763" y="4978"/>
                  </a:lnTo>
                  <a:lnTo>
                    <a:pt x="466" y="4978"/>
                  </a:lnTo>
                  <a:lnTo>
                    <a:pt x="401" y="4973"/>
                  </a:lnTo>
                  <a:lnTo>
                    <a:pt x="338" y="4961"/>
                  </a:lnTo>
                  <a:lnTo>
                    <a:pt x="279" y="4939"/>
                  </a:lnTo>
                  <a:lnTo>
                    <a:pt x="227" y="4912"/>
                  </a:lnTo>
                  <a:lnTo>
                    <a:pt x="177" y="4879"/>
                  </a:lnTo>
                  <a:lnTo>
                    <a:pt x="133" y="4838"/>
                  </a:lnTo>
                  <a:lnTo>
                    <a:pt x="94" y="4793"/>
                  </a:lnTo>
                  <a:lnTo>
                    <a:pt x="62" y="4744"/>
                  </a:lnTo>
                  <a:lnTo>
                    <a:pt x="37" y="4692"/>
                  </a:lnTo>
                  <a:lnTo>
                    <a:pt x="17" y="4636"/>
                  </a:lnTo>
                  <a:lnTo>
                    <a:pt x="5" y="4577"/>
                  </a:lnTo>
                  <a:lnTo>
                    <a:pt x="0" y="4518"/>
                  </a:lnTo>
                  <a:lnTo>
                    <a:pt x="2" y="4458"/>
                  </a:lnTo>
                  <a:lnTo>
                    <a:pt x="13" y="4399"/>
                  </a:lnTo>
                  <a:lnTo>
                    <a:pt x="34" y="4338"/>
                  </a:lnTo>
                  <a:lnTo>
                    <a:pt x="62" y="4279"/>
                  </a:lnTo>
                  <a:lnTo>
                    <a:pt x="1471" y="1857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558473" y="2300935"/>
              <a:ext cx="960997" cy="875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2336705" y="1903839"/>
              <a:ext cx="1410568" cy="434485"/>
            </a:xfrm>
            <a:custGeom>
              <a:avLst/>
              <a:gdLst>
                <a:gd name="T0" fmla="*/ 288 w 1870"/>
                <a:gd name="T1" fmla="*/ 0 h 576"/>
                <a:gd name="T2" fmla="*/ 1582 w 1870"/>
                <a:gd name="T3" fmla="*/ 0 h 576"/>
                <a:gd name="T4" fmla="*/ 1634 w 1870"/>
                <a:gd name="T5" fmla="*/ 5 h 576"/>
                <a:gd name="T6" fmla="*/ 1683 w 1870"/>
                <a:gd name="T7" fmla="*/ 18 h 576"/>
                <a:gd name="T8" fmla="*/ 1727 w 1870"/>
                <a:gd name="T9" fmla="*/ 38 h 576"/>
                <a:gd name="T10" fmla="*/ 1767 w 1870"/>
                <a:gd name="T11" fmla="*/ 67 h 576"/>
                <a:gd name="T12" fmla="*/ 1803 w 1870"/>
                <a:gd name="T13" fmla="*/ 102 h 576"/>
                <a:gd name="T14" fmla="*/ 1831 w 1870"/>
                <a:gd name="T15" fmla="*/ 141 h 576"/>
                <a:gd name="T16" fmla="*/ 1851 w 1870"/>
                <a:gd name="T17" fmla="*/ 187 h 576"/>
                <a:gd name="T18" fmla="*/ 1865 w 1870"/>
                <a:gd name="T19" fmla="*/ 235 h 576"/>
                <a:gd name="T20" fmla="*/ 1870 w 1870"/>
                <a:gd name="T21" fmla="*/ 288 h 576"/>
                <a:gd name="T22" fmla="*/ 1865 w 1870"/>
                <a:gd name="T23" fmla="*/ 340 h 576"/>
                <a:gd name="T24" fmla="*/ 1851 w 1870"/>
                <a:gd name="T25" fmla="*/ 389 h 576"/>
                <a:gd name="T26" fmla="*/ 1831 w 1870"/>
                <a:gd name="T27" fmla="*/ 434 h 576"/>
                <a:gd name="T28" fmla="*/ 1803 w 1870"/>
                <a:gd name="T29" fmla="*/ 475 h 576"/>
                <a:gd name="T30" fmla="*/ 1767 w 1870"/>
                <a:gd name="T31" fmla="*/ 508 h 576"/>
                <a:gd name="T32" fmla="*/ 1727 w 1870"/>
                <a:gd name="T33" fmla="*/ 537 h 576"/>
                <a:gd name="T34" fmla="*/ 1683 w 1870"/>
                <a:gd name="T35" fmla="*/ 559 h 576"/>
                <a:gd name="T36" fmla="*/ 1634 w 1870"/>
                <a:gd name="T37" fmla="*/ 572 h 576"/>
                <a:gd name="T38" fmla="*/ 1582 w 1870"/>
                <a:gd name="T39" fmla="*/ 576 h 576"/>
                <a:gd name="T40" fmla="*/ 288 w 1870"/>
                <a:gd name="T41" fmla="*/ 576 h 576"/>
                <a:gd name="T42" fmla="*/ 236 w 1870"/>
                <a:gd name="T43" fmla="*/ 572 h 576"/>
                <a:gd name="T44" fmla="*/ 187 w 1870"/>
                <a:gd name="T45" fmla="*/ 559 h 576"/>
                <a:gd name="T46" fmla="*/ 143 w 1870"/>
                <a:gd name="T47" fmla="*/ 537 h 576"/>
                <a:gd name="T48" fmla="*/ 103 w 1870"/>
                <a:gd name="T49" fmla="*/ 508 h 576"/>
                <a:gd name="T50" fmla="*/ 68 w 1870"/>
                <a:gd name="T51" fmla="*/ 475 h 576"/>
                <a:gd name="T52" fmla="*/ 39 w 1870"/>
                <a:gd name="T53" fmla="*/ 434 h 576"/>
                <a:gd name="T54" fmla="*/ 19 w 1870"/>
                <a:gd name="T55" fmla="*/ 389 h 576"/>
                <a:gd name="T56" fmla="*/ 5 w 1870"/>
                <a:gd name="T57" fmla="*/ 340 h 576"/>
                <a:gd name="T58" fmla="*/ 0 w 1870"/>
                <a:gd name="T59" fmla="*/ 288 h 576"/>
                <a:gd name="T60" fmla="*/ 5 w 1870"/>
                <a:gd name="T61" fmla="*/ 235 h 576"/>
                <a:gd name="T62" fmla="*/ 19 w 1870"/>
                <a:gd name="T63" fmla="*/ 187 h 576"/>
                <a:gd name="T64" fmla="*/ 39 w 1870"/>
                <a:gd name="T65" fmla="*/ 141 h 576"/>
                <a:gd name="T66" fmla="*/ 68 w 1870"/>
                <a:gd name="T67" fmla="*/ 102 h 576"/>
                <a:gd name="T68" fmla="*/ 103 w 1870"/>
                <a:gd name="T69" fmla="*/ 67 h 576"/>
                <a:gd name="T70" fmla="*/ 143 w 1870"/>
                <a:gd name="T71" fmla="*/ 38 h 576"/>
                <a:gd name="T72" fmla="*/ 187 w 1870"/>
                <a:gd name="T73" fmla="*/ 18 h 576"/>
                <a:gd name="T74" fmla="*/ 236 w 1870"/>
                <a:gd name="T75" fmla="*/ 5 h 576"/>
                <a:gd name="T76" fmla="*/ 288 w 1870"/>
                <a:gd name="T7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0" h="576">
                  <a:moveTo>
                    <a:pt x="288" y="0"/>
                  </a:moveTo>
                  <a:lnTo>
                    <a:pt x="1582" y="0"/>
                  </a:lnTo>
                  <a:lnTo>
                    <a:pt x="1634" y="5"/>
                  </a:lnTo>
                  <a:lnTo>
                    <a:pt x="1683" y="18"/>
                  </a:lnTo>
                  <a:lnTo>
                    <a:pt x="1727" y="38"/>
                  </a:lnTo>
                  <a:lnTo>
                    <a:pt x="1767" y="67"/>
                  </a:lnTo>
                  <a:lnTo>
                    <a:pt x="1803" y="102"/>
                  </a:lnTo>
                  <a:lnTo>
                    <a:pt x="1831" y="141"/>
                  </a:lnTo>
                  <a:lnTo>
                    <a:pt x="1851" y="187"/>
                  </a:lnTo>
                  <a:lnTo>
                    <a:pt x="1865" y="235"/>
                  </a:lnTo>
                  <a:lnTo>
                    <a:pt x="1870" y="288"/>
                  </a:lnTo>
                  <a:lnTo>
                    <a:pt x="1865" y="340"/>
                  </a:lnTo>
                  <a:lnTo>
                    <a:pt x="1851" y="389"/>
                  </a:lnTo>
                  <a:lnTo>
                    <a:pt x="1831" y="434"/>
                  </a:lnTo>
                  <a:lnTo>
                    <a:pt x="1803" y="475"/>
                  </a:lnTo>
                  <a:lnTo>
                    <a:pt x="1767" y="508"/>
                  </a:lnTo>
                  <a:lnTo>
                    <a:pt x="1727" y="537"/>
                  </a:lnTo>
                  <a:lnTo>
                    <a:pt x="1683" y="559"/>
                  </a:lnTo>
                  <a:lnTo>
                    <a:pt x="1634" y="572"/>
                  </a:lnTo>
                  <a:lnTo>
                    <a:pt x="1582" y="576"/>
                  </a:lnTo>
                  <a:lnTo>
                    <a:pt x="288" y="576"/>
                  </a:lnTo>
                  <a:lnTo>
                    <a:pt x="236" y="572"/>
                  </a:lnTo>
                  <a:lnTo>
                    <a:pt x="187" y="559"/>
                  </a:lnTo>
                  <a:lnTo>
                    <a:pt x="143" y="537"/>
                  </a:lnTo>
                  <a:lnTo>
                    <a:pt x="103" y="508"/>
                  </a:lnTo>
                  <a:lnTo>
                    <a:pt x="68" y="475"/>
                  </a:lnTo>
                  <a:lnTo>
                    <a:pt x="39" y="434"/>
                  </a:lnTo>
                  <a:lnTo>
                    <a:pt x="19" y="389"/>
                  </a:lnTo>
                  <a:lnTo>
                    <a:pt x="5" y="340"/>
                  </a:lnTo>
                  <a:lnTo>
                    <a:pt x="0" y="288"/>
                  </a:lnTo>
                  <a:lnTo>
                    <a:pt x="5" y="235"/>
                  </a:lnTo>
                  <a:lnTo>
                    <a:pt x="19" y="187"/>
                  </a:lnTo>
                  <a:lnTo>
                    <a:pt x="39" y="141"/>
                  </a:lnTo>
                  <a:lnTo>
                    <a:pt x="68" y="102"/>
                  </a:lnTo>
                  <a:lnTo>
                    <a:pt x="103" y="67"/>
                  </a:lnTo>
                  <a:lnTo>
                    <a:pt x="143" y="38"/>
                  </a:lnTo>
                  <a:lnTo>
                    <a:pt x="187" y="18"/>
                  </a:lnTo>
                  <a:lnTo>
                    <a:pt x="236" y="5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558473" y="2656643"/>
              <a:ext cx="212718" cy="93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2558473" y="2860309"/>
              <a:ext cx="328881" cy="9202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558473" y="3068499"/>
              <a:ext cx="212718" cy="9202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558473" y="3275180"/>
              <a:ext cx="328881" cy="93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558473" y="3483371"/>
              <a:ext cx="212718" cy="9202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837349" y="4699324"/>
              <a:ext cx="2409280" cy="615520"/>
            </a:xfrm>
            <a:custGeom>
              <a:avLst/>
              <a:gdLst>
                <a:gd name="T0" fmla="*/ 478 w 3194"/>
                <a:gd name="T1" fmla="*/ 0 h 816"/>
                <a:gd name="T2" fmla="*/ 2725 w 3194"/>
                <a:gd name="T3" fmla="*/ 0 h 816"/>
                <a:gd name="T4" fmla="*/ 3194 w 3194"/>
                <a:gd name="T5" fmla="*/ 816 h 816"/>
                <a:gd name="T6" fmla="*/ 0 w 3194"/>
                <a:gd name="T7" fmla="*/ 816 h 816"/>
                <a:gd name="T8" fmla="*/ 478 w 3194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4" h="816">
                  <a:moveTo>
                    <a:pt x="478" y="0"/>
                  </a:moveTo>
                  <a:lnTo>
                    <a:pt x="2725" y="0"/>
                  </a:lnTo>
                  <a:lnTo>
                    <a:pt x="3194" y="816"/>
                  </a:lnTo>
                  <a:lnTo>
                    <a:pt x="0" y="81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612563" y="5314844"/>
              <a:ext cx="2854324" cy="614011"/>
            </a:xfrm>
            <a:custGeom>
              <a:avLst/>
              <a:gdLst>
                <a:gd name="T0" fmla="*/ 298 w 3785"/>
                <a:gd name="T1" fmla="*/ 0 h 815"/>
                <a:gd name="T2" fmla="*/ 3492 w 3785"/>
                <a:gd name="T3" fmla="*/ 0 h 815"/>
                <a:gd name="T4" fmla="*/ 3753 w 3785"/>
                <a:gd name="T5" fmla="*/ 449 h 815"/>
                <a:gd name="T6" fmla="*/ 3772 w 3785"/>
                <a:gd name="T7" fmla="*/ 490 h 815"/>
                <a:gd name="T8" fmla="*/ 3782 w 3785"/>
                <a:gd name="T9" fmla="*/ 527 h 815"/>
                <a:gd name="T10" fmla="*/ 3785 w 3785"/>
                <a:gd name="T11" fmla="*/ 564 h 815"/>
                <a:gd name="T12" fmla="*/ 3783 w 3785"/>
                <a:gd name="T13" fmla="*/ 597 h 815"/>
                <a:gd name="T14" fmla="*/ 3778 w 3785"/>
                <a:gd name="T15" fmla="*/ 628 h 815"/>
                <a:gd name="T16" fmla="*/ 3770 w 3785"/>
                <a:gd name="T17" fmla="*/ 653 h 815"/>
                <a:gd name="T18" fmla="*/ 3760 w 3785"/>
                <a:gd name="T19" fmla="*/ 675 h 815"/>
                <a:gd name="T20" fmla="*/ 3753 w 3785"/>
                <a:gd name="T21" fmla="*/ 692 h 815"/>
                <a:gd name="T22" fmla="*/ 3745 w 3785"/>
                <a:gd name="T23" fmla="*/ 707 h 815"/>
                <a:gd name="T24" fmla="*/ 3733 w 3785"/>
                <a:gd name="T25" fmla="*/ 724 h 815"/>
                <a:gd name="T26" fmla="*/ 3718 w 3785"/>
                <a:gd name="T27" fmla="*/ 741 h 815"/>
                <a:gd name="T28" fmla="*/ 3699 w 3785"/>
                <a:gd name="T29" fmla="*/ 759 h 815"/>
                <a:gd name="T30" fmla="*/ 3676 w 3785"/>
                <a:gd name="T31" fmla="*/ 776 h 815"/>
                <a:gd name="T32" fmla="*/ 3649 w 3785"/>
                <a:gd name="T33" fmla="*/ 791 h 815"/>
                <a:gd name="T34" fmla="*/ 3617 w 3785"/>
                <a:gd name="T35" fmla="*/ 803 h 815"/>
                <a:gd name="T36" fmla="*/ 3582 w 3785"/>
                <a:gd name="T37" fmla="*/ 811 h 815"/>
                <a:gd name="T38" fmla="*/ 3541 w 3785"/>
                <a:gd name="T39" fmla="*/ 815 h 815"/>
                <a:gd name="T40" fmla="*/ 244 w 3785"/>
                <a:gd name="T41" fmla="*/ 815 h 815"/>
                <a:gd name="T42" fmla="*/ 204 w 3785"/>
                <a:gd name="T43" fmla="*/ 811 h 815"/>
                <a:gd name="T44" fmla="*/ 169 w 3785"/>
                <a:gd name="T45" fmla="*/ 803 h 815"/>
                <a:gd name="T46" fmla="*/ 137 w 3785"/>
                <a:gd name="T47" fmla="*/ 791 h 815"/>
                <a:gd name="T48" fmla="*/ 110 w 3785"/>
                <a:gd name="T49" fmla="*/ 776 h 815"/>
                <a:gd name="T50" fmla="*/ 86 w 3785"/>
                <a:gd name="T51" fmla="*/ 759 h 815"/>
                <a:gd name="T52" fmla="*/ 68 w 3785"/>
                <a:gd name="T53" fmla="*/ 741 h 815"/>
                <a:gd name="T54" fmla="*/ 53 w 3785"/>
                <a:gd name="T55" fmla="*/ 724 h 815"/>
                <a:gd name="T56" fmla="*/ 41 w 3785"/>
                <a:gd name="T57" fmla="*/ 707 h 815"/>
                <a:gd name="T58" fmla="*/ 32 w 3785"/>
                <a:gd name="T59" fmla="*/ 692 h 815"/>
                <a:gd name="T60" fmla="*/ 26 w 3785"/>
                <a:gd name="T61" fmla="*/ 677 h 815"/>
                <a:gd name="T62" fmla="*/ 16 w 3785"/>
                <a:gd name="T63" fmla="*/ 656 h 815"/>
                <a:gd name="T64" fmla="*/ 7 w 3785"/>
                <a:gd name="T65" fmla="*/ 629 h 815"/>
                <a:gd name="T66" fmla="*/ 2 w 3785"/>
                <a:gd name="T67" fmla="*/ 599 h 815"/>
                <a:gd name="T68" fmla="*/ 0 w 3785"/>
                <a:gd name="T69" fmla="*/ 565 h 815"/>
                <a:gd name="T70" fmla="*/ 4 w 3785"/>
                <a:gd name="T71" fmla="*/ 528 h 815"/>
                <a:gd name="T72" fmla="*/ 14 w 3785"/>
                <a:gd name="T73" fmla="*/ 490 h 815"/>
                <a:gd name="T74" fmla="*/ 32 w 3785"/>
                <a:gd name="T75" fmla="*/ 449 h 815"/>
                <a:gd name="T76" fmla="*/ 298 w 3785"/>
                <a:gd name="T7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85" h="815">
                  <a:moveTo>
                    <a:pt x="298" y="0"/>
                  </a:moveTo>
                  <a:lnTo>
                    <a:pt x="3492" y="0"/>
                  </a:lnTo>
                  <a:lnTo>
                    <a:pt x="3753" y="449"/>
                  </a:lnTo>
                  <a:lnTo>
                    <a:pt x="3772" y="490"/>
                  </a:lnTo>
                  <a:lnTo>
                    <a:pt x="3782" y="527"/>
                  </a:lnTo>
                  <a:lnTo>
                    <a:pt x="3785" y="564"/>
                  </a:lnTo>
                  <a:lnTo>
                    <a:pt x="3783" y="597"/>
                  </a:lnTo>
                  <a:lnTo>
                    <a:pt x="3778" y="628"/>
                  </a:lnTo>
                  <a:lnTo>
                    <a:pt x="3770" y="653"/>
                  </a:lnTo>
                  <a:lnTo>
                    <a:pt x="3760" y="675"/>
                  </a:lnTo>
                  <a:lnTo>
                    <a:pt x="3753" y="692"/>
                  </a:lnTo>
                  <a:lnTo>
                    <a:pt x="3745" y="707"/>
                  </a:lnTo>
                  <a:lnTo>
                    <a:pt x="3733" y="724"/>
                  </a:lnTo>
                  <a:lnTo>
                    <a:pt x="3718" y="741"/>
                  </a:lnTo>
                  <a:lnTo>
                    <a:pt x="3699" y="759"/>
                  </a:lnTo>
                  <a:lnTo>
                    <a:pt x="3676" y="776"/>
                  </a:lnTo>
                  <a:lnTo>
                    <a:pt x="3649" y="791"/>
                  </a:lnTo>
                  <a:lnTo>
                    <a:pt x="3617" y="803"/>
                  </a:lnTo>
                  <a:lnTo>
                    <a:pt x="3582" y="811"/>
                  </a:lnTo>
                  <a:lnTo>
                    <a:pt x="3541" y="815"/>
                  </a:lnTo>
                  <a:lnTo>
                    <a:pt x="244" y="815"/>
                  </a:lnTo>
                  <a:lnTo>
                    <a:pt x="204" y="811"/>
                  </a:lnTo>
                  <a:lnTo>
                    <a:pt x="169" y="803"/>
                  </a:lnTo>
                  <a:lnTo>
                    <a:pt x="137" y="791"/>
                  </a:lnTo>
                  <a:lnTo>
                    <a:pt x="110" y="776"/>
                  </a:lnTo>
                  <a:lnTo>
                    <a:pt x="86" y="759"/>
                  </a:lnTo>
                  <a:lnTo>
                    <a:pt x="68" y="741"/>
                  </a:lnTo>
                  <a:lnTo>
                    <a:pt x="53" y="724"/>
                  </a:lnTo>
                  <a:lnTo>
                    <a:pt x="41" y="707"/>
                  </a:lnTo>
                  <a:lnTo>
                    <a:pt x="32" y="692"/>
                  </a:lnTo>
                  <a:lnTo>
                    <a:pt x="26" y="677"/>
                  </a:lnTo>
                  <a:lnTo>
                    <a:pt x="16" y="656"/>
                  </a:lnTo>
                  <a:lnTo>
                    <a:pt x="7" y="629"/>
                  </a:lnTo>
                  <a:lnTo>
                    <a:pt x="2" y="599"/>
                  </a:lnTo>
                  <a:lnTo>
                    <a:pt x="0" y="565"/>
                  </a:lnTo>
                  <a:lnTo>
                    <a:pt x="4" y="528"/>
                  </a:lnTo>
                  <a:lnTo>
                    <a:pt x="14" y="490"/>
                  </a:lnTo>
                  <a:lnTo>
                    <a:pt x="32" y="44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2197910" y="4085313"/>
              <a:ext cx="1694190" cy="614011"/>
            </a:xfrm>
            <a:custGeom>
              <a:avLst/>
              <a:gdLst>
                <a:gd name="T0" fmla="*/ 480 w 2247"/>
                <a:gd name="T1" fmla="*/ 0 h 815"/>
                <a:gd name="T2" fmla="*/ 1776 w 2247"/>
                <a:gd name="T3" fmla="*/ 0 h 815"/>
                <a:gd name="T4" fmla="*/ 2247 w 2247"/>
                <a:gd name="T5" fmla="*/ 815 h 815"/>
                <a:gd name="T6" fmla="*/ 0 w 2247"/>
                <a:gd name="T7" fmla="*/ 815 h 815"/>
                <a:gd name="T8" fmla="*/ 480 w 2247"/>
                <a:gd name="T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815">
                  <a:moveTo>
                    <a:pt x="480" y="0"/>
                  </a:moveTo>
                  <a:lnTo>
                    <a:pt x="1776" y="0"/>
                  </a:lnTo>
                  <a:lnTo>
                    <a:pt x="2247" y="815"/>
                  </a:lnTo>
                  <a:lnTo>
                    <a:pt x="0" y="815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49645" y="4130932"/>
              <a:ext cx="1177676" cy="5333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28599" y="4733615"/>
              <a:ext cx="1219771" cy="5333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28599" y="5346340"/>
              <a:ext cx="1219771" cy="5333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805022" y="3634085"/>
              <a:ext cx="305183" cy="30518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096419" y="3435650"/>
              <a:ext cx="177008" cy="1770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022433" y="2516655"/>
              <a:ext cx="286038" cy="28603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000460" y="3053269"/>
              <a:ext cx="122489" cy="1224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603844" y="1532992"/>
              <a:ext cx="334692" cy="3346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962899" y="1489372"/>
              <a:ext cx="202294" cy="2022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267438" y="1739392"/>
              <a:ext cx="91657" cy="916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418274" y="2590243"/>
            <a:ext cx="281132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Understand your needs</a:t>
            </a: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74520" y="2537431"/>
            <a:ext cx="705530" cy="6236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01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18273" y="3428360"/>
            <a:ext cx="281132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Choose the most fit technology</a:t>
            </a: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674520" y="3519472"/>
            <a:ext cx="705530" cy="62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02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18272" y="4643363"/>
            <a:ext cx="281132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Customize it effectively</a:t>
            </a: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674520" y="4501513"/>
            <a:ext cx="705530" cy="62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03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1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39" grpId="0" animBg="1"/>
      <p:bldP spid="68" grpId="0"/>
      <p:bldP spid="74" grpId="0" animBg="1"/>
      <p:bldP spid="73" grpId="0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56694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129046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7897277" y="94285"/>
            <a:ext cx="444502" cy="1024459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4580" y="11430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4185535" y="1474352"/>
            <a:ext cx="4572638" cy="3429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20000">
            <a:off x="269612" y="1284119"/>
            <a:ext cx="4572638" cy="3429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1214448" y="2749965"/>
            <a:ext cx="4572638" cy="3429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317" y="1"/>
            <a:ext cx="8473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successful journey of localizing DRG weights in Abu Dhabi wouldn’t happen without local innovative data analytics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it proved its effectiveness in controlling inpatient spend inflation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56694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129046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7897277" y="94285"/>
            <a:ext cx="444502" cy="1024459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4580" y="11430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651" y="1"/>
            <a:ext cx="782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Published stats </a:t>
            </a:r>
            <a:r>
              <a:rPr lang="en-US" sz="2400" dirty="0" smtClean="0">
                <a:solidFill>
                  <a:srgbClr val="C00000"/>
                </a:solidFill>
              </a:rPr>
              <a:t>show DRG inpatient </a:t>
            </a:r>
            <a:r>
              <a:rPr lang="en-US" sz="2400" dirty="0">
                <a:solidFill>
                  <a:srgbClr val="C00000"/>
                </a:solidFill>
              </a:rPr>
              <a:t>claims utilization is more controlled with lower rejection% compared to outpatient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Fee for service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" y="1223551"/>
            <a:ext cx="6720840" cy="4942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4000" y="5588000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3299902"/>
              </p:ext>
            </p:extLst>
          </p:nvPr>
        </p:nvGraphicFramePr>
        <p:xfrm>
          <a:off x="510726" y="1290580"/>
          <a:ext cx="8425604" cy="470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33" y="6102782"/>
            <a:ext cx="8850517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21" y="6409853"/>
            <a:ext cx="6980887" cy="3711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980" y="40900"/>
            <a:ext cx="8896350" cy="1255615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Why did Abu Dhabi pushed digital technology in Healthcare?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In </a:t>
            </a:r>
            <a:r>
              <a:rPr lang="en-US" sz="2400" dirty="0">
                <a:solidFill>
                  <a:schemeClr val="tx2"/>
                </a:solidFill>
              </a:rPr>
              <a:t>2005, Abu Dhabi defined a vision to deliver “world-class” quality </a:t>
            </a:r>
            <a:r>
              <a:rPr lang="en-US" sz="2400" dirty="0" smtClean="0">
                <a:solidFill>
                  <a:schemeClr val="tx2"/>
                </a:solidFill>
              </a:rPr>
              <a:t>healthcare which pushed healthcare providers to improve . . .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48047" y="3125742"/>
            <a:ext cx="3821368" cy="1024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20666D"/>
                </a:solidFill>
              </a:rPr>
              <a:t>Several factors pushed the facilities to improve</a:t>
            </a:r>
            <a:endParaRPr lang="en-US" sz="2600" dirty="0">
              <a:solidFill>
                <a:srgbClr val="2066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2C6374-CE40-4D8D-8E54-E1C45B0A9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08433-6B88-4E71-8F82-E9AA4AC78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A2378D-0582-429B-8022-BBC726AD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833D36-7471-49B0-8D6B-618AF79B4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EAEC7-C982-4CDA-BBAF-751294CE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23AB70-DF11-471D-AF2D-106C07DF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6FBEB-43F9-415F-8A00-9404D6EBE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56694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129046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7897277" y="94285"/>
            <a:ext cx="444502" cy="1024459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4580" y="11430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081" y="40586"/>
            <a:ext cx="7821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Analytics was also essential in developing bundled Homecare services which dropped its spend and ensured its financial sustainability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648" y="1420996"/>
            <a:ext cx="7189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controlled the growing spend 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original homecare fee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activities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1" y="2804160"/>
            <a:ext cx="309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CPT(procedures)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HCPCS (for mileage)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641" y="2275727"/>
            <a:ext cx="271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Original Homecare reimbursement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3881" y="2245247"/>
            <a:ext cx="271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Bundled Homecare reimbursement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177" y="2870534"/>
            <a:ext cx="3962743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580" y="158189"/>
            <a:ext cx="864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Analytics was also used in monitoring utilization and financial sustainability through innovative locally developed dashboards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849" y="1438715"/>
            <a:ext cx="3489549" cy="3165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91" y="1740971"/>
            <a:ext cx="4071173" cy="2155385"/>
          </a:xfrm>
          <a:prstGeom prst="rect">
            <a:avLst/>
          </a:prstGeom>
        </p:spPr>
      </p:pic>
      <p:sp>
        <p:nvSpPr>
          <p:cNvPr id="18" name="Explosion 2 17"/>
          <p:cNvSpPr/>
          <p:nvPr/>
        </p:nvSpPr>
        <p:spPr>
          <a:xfrm>
            <a:off x="6636352" y="926732"/>
            <a:ext cx="2898387" cy="1813300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Dental utilization Dashboard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118167" y="800099"/>
            <a:ext cx="3158434" cy="2049351"/>
          </a:xfrm>
          <a:prstGeom prst="irregularSeal2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Hospital Matrix Dashboard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30" y="4090017"/>
            <a:ext cx="3214051" cy="2015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652" y="4000943"/>
            <a:ext cx="3154951" cy="2248274"/>
          </a:xfrm>
          <a:prstGeom prst="rect">
            <a:avLst/>
          </a:prstGeom>
        </p:spPr>
      </p:pic>
      <p:sp>
        <p:nvSpPr>
          <p:cNvPr id="19" name="Explosion 2 18"/>
          <p:cNvSpPr/>
          <p:nvPr/>
        </p:nvSpPr>
        <p:spPr>
          <a:xfrm>
            <a:off x="-67194" y="3256744"/>
            <a:ext cx="2886400" cy="1918224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Monthly Claims Dashboard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Explosion 2 21"/>
          <p:cNvSpPr/>
          <p:nvPr/>
        </p:nvSpPr>
        <p:spPr>
          <a:xfrm>
            <a:off x="6818136" y="3949699"/>
            <a:ext cx="2412459" cy="1918224"/>
          </a:xfrm>
          <a:prstGeom prst="irregularSeal2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Audit Tool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2724792" y="3166331"/>
            <a:ext cx="2921713" cy="1918224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Sick leaves Dashboard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0" grpId="0" animBg="1"/>
      <p:bldP spid="19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580" y="27886"/>
            <a:ext cx="8649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Analytics was also used by DOH to develop useful reports and tools for the market to use for their operations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76745"/>
            <a:ext cx="8343900" cy="4701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Health Authority of Abu Dhabi main website: </a:t>
            </a:r>
            <a:r>
              <a:rPr lang="en-US" sz="1800" i="1" dirty="0" smtClean="0">
                <a:hlinkClick r:id="rId2"/>
              </a:rPr>
              <a:t>www.</a:t>
            </a:r>
            <a:r>
              <a:rPr lang="en-US" sz="1800" b="1" i="1" dirty="0" smtClean="0">
                <a:hlinkClick r:id="rId2"/>
              </a:rPr>
              <a:t>haad</a:t>
            </a:r>
            <a:r>
              <a:rPr lang="en-US" sz="1800" i="1" dirty="0" smtClean="0">
                <a:hlinkClick r:id="rId2"/>
              </a:rPr>
              <a:t>.</a:t>
            </a:r>
            <a:r>
              <a:rPr lang="en-US" sz="1800" b="1" i="1" dirty="0" smtClean="0">
                <a:hlinkClick r:id="rId2"/>
              </a:rPr>
              <a:t>ae</a:t>
            </a:r>
            <a:r>
              <a:rPr lang="en-US" sz="1800" i="1" dirty="0" smtClean="0">
                <a:hlinkClick r:id="rId2"/>
              </a:rPr>
              <a:t>/</a:t>
            </a:r>
            <a:r>
              <a:rPr lang="en-US" sz="1800" i="1" dirty="0" smtClean="0"/>
              <a:t> </a:t>
            </a:r>
            <a:r>
              <a:rPr lang="en-US" sz="1800" i="1" dirty="0" smtClean="0">
                <a:sym typeface="Wingdings" panose="05000000000000000000" pitchFamily="2" charset="2"/>
              </a:rPr>
              <a:t> Shafafiya</a:t>
            </a:r>
          </a:p>
          <a:p>
            <a:pPr marL="0" indent="0">
              <a:buNone/>
            </a:pPr>
            <a:r>
              <a:rPr lang="en-US" sz="1800" i="1" dirty="0" smtClean="0"/>
              <a:t>‏</a:t>
            </a:r>
            <a:endParaRPr lang="en-US" sz="1800" i="1" dirty="0"/>
          </a:p>
          <a:p>
            <a:pPr marL="0" indent="0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1603169"/>
            <a:ext cx="5450774" cy="407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60123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8471946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4000" y="606514"/>
            <a:ext cx="8343900" cy="5071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Health Authority of Abu Dhabi main website: </a:t>
            </a:r>
            <a:r>
              <a:rPr lang="en-US" sz="1800" i="1" dirty="0">
                <a:hlinkClick r:id="rId2"/>
              </a:rPr>
              <a:t>www.</a:t>
            </a:r>
            <a:r>
              <a:rPr lang="en-US" sz="1800" b="1" i="1" dirty="0">
                <a:hlinkClick r:id="rId2"/>
              </a:rPr>
              <a:t>haad</a:t>
            </a:r>
            <a:r>
              <a:rPr lang="en-US" sz="1800" i="1" dirty="0">
                <a:hlinkClick r:id="rId2"/>
              </a:rPr>
              <a:t>.</a:t>
            </a:r>
            <a:r>
              <a:rPr lang="en-US" sz="1800" b="1" i="1" dirty="0">
                <a:hlinkClick r:id="rId2"/>
              </a:rPr>
              <a:t>ae</a:t>
            </a:r>
            <a:r>
              <a:rPr lang="en-US" sz="1800" i="1" dirty="0">
                <a:hlinkClick r:id="rId2"/>
              </a:rPr>
              <a:t>/</a:t>
            </a:r>
            <a:r>
              <a:rPr lang="en-US" sz="1800" i="1" dirty="0"/>
              <a:t> 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 smtClean="0">
                <a:sym typeface="Wingdings" panose="05000000000000000000" pitchFamily="2" charset="2"/>
              </a:rPr>
              <a:t>Shafafiya </a:t>
            </a:r>
          </a:p>
          <a:p>
            <a:pPr marL="0" indent="0">
              <a:buNone/>
            </a:pPr>
            <a:r>
              <a:rPr lang="en-US" sz="1800" i="1" dirty="0" smtClean="0">
                <a:sym typeface="Wingdings" panose="05000000000000000000" pitchFamily="2" charset="2"/>
              </a:rPr>
              <a:t></a:t>
            </a:r>
            <a:r>
              <a:rPr lang="en-US" sz="18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Analysis								</a:t>
            </a:r>
            <a:r>
              <a:rPr lang="en-US" sz="1800" i="1" dirty="0" smtClean="0">
                <a:sym typeface="Wingdings" panose="05000000000000000000" pitchFamily="2" charset="2"/>
              </a:rPr>
              <a:t></a:t>
            </a:r>
            <a:r>
              <a:rPr lang="en-US" sz="18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Prices</a:t>
            </a:r>
            <a:endParaRPr lang="en-US" sz="1800" b="1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b="1" i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1" y="6156727"/>
            <a:ext cx="6980887" cy="568579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2958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88" y="1295400"/>
            <a:ext cx="4057108" cy="45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" y="200680"/>
            <a:ext cx="801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Useful Resources and Tools for Healthcare Investors: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329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60123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8471946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4000" y="606514"/>
            <a:ext cx="8343900" cy="5071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Health Authority of Abu Dhabi main website: </a:t>
            </a:r>
            <a:r>
              <a:rPr lang="en-US" sz="1800" i="1" dirty="0">
                <a:hlinkClick r:id="rId2"/>
              </a:rPr>
              <a:t>www.</a:t>
            </a:r>
            <a:r>
              <a:rPr lang="en-US" sz="1800" b="1" i="1" dirty="0">
                <a:hlinkClick r:id="rId2"/>
              </a:rPr>
              <a:t>haad</a:t>
            </a:r>
            <a:r>
              <a:rPr lang="en-US" sz="1800" i="1" dirty="0">
                <a:hlinkClick r:id="rId2"/>
              </a:rPr>
              <a:t>.</a:t>
            </a:r>
            <a:r>
              <a:rPr lang="en-US" sz="1800" b="1" i="1" dirty="0">
                <a:hlinkClick r:id="rId2"/>
              </a:rPr>
              <a:t>ae</a:t>
            </a:r>
            <a:r>
              <a:rPr lang="en-US" sz="1800" i="1" dirty="0">
                <a:hlinkClick r:id="rId2"/>
              </a:rPr>
              <a:t>/</a:t>
            </a:r>
            <a:r>
              <a:rPr lang="en-US" sz="1800" i="1" dirty="0"/>
              <a:t> </a:t>
            </a:r>
            <a:r>
              <a:rPr lang="en-US" sz="1800" i="1" dirty="0">
                <a:sym typeface="Wingdings" panose="05000000000000000000" pitchFamily="2" charset="2"/>
              </a:rPr>
              <a:t> </a:t>
            </a:r>
            <a:r>
              <a:rPr lang="en-US" sz="1800" i="1" dirty="0" smtClean="0">
                <a:sym typeface="Wingdings" panose="05000000000000000000" pitchFamily="2" charset="2"/>
              </a:rPr>
              <a:t>Shafafiya </a:t>
            </a:r>
          </a:p>
          <a:p>
            <a:pPr marL="0" indent="0">
              <a:buNone/>
            </a:pPr>
            <a:r>
              <a:rPr lang="en-US" sz="1800" i="1" dirty="0" smtClean="0">
                <a:sym typeface="Wingdings" panose="05000000000000000000" pitchFamily="2" charset="2"/>
              </a:rPr>
              <a:t></a:t>
            </a:r>
            <a:r>
              <a:rPr lang="en-US" sz="18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Standards						      </a:t>
            </a:r>
            <a:r>
              <a:rPr lang="en-US" sz="1800" i="1" dirty="0" smtClean="0">
                <a:sym typeface="Wingdings" panose="05000000000000000000" pitchFamily="2" charset="2"/>
              </a:rPr>
              <a:t></a:t>
            </a:r>
            <a:r>
              <a:rPr lang="en-US" sz="18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Dictionary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en-US" sz="18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					</a:t>
            </a:r>
            <a:endParaRPr lang="en-US" sz="1800" b="1" i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b="1" i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b="1" i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1" y="6156727"/>
            <a:ext cx="6980887" cy="568579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6" y="1295400"/>
            <a:ext cx="3828493" cy="4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295400"/>
            <a:ext cx="4503139" cy="43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" y="200680"/>
            <a:ext cx="801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Useful Resources and Tools for Healthcare Investors: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36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757211" y="2272376"/>
            <a:ext cx="5846789" cy="108576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Can payers do more with healthcare analytics to control their cost?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1" y="6156727"/>
            <a:ext cx="6980887" cy="568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56694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897277" y="94285"/>
            <a:ext cx="444502" cy="1024459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6211" y="1007691"/>
            <a:ext cx="5846789" cy="1085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Does Department of Health use Data analytics effectively to control cost and publish some of the reports for payers and providers to use?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811" y="3555076"/>
            <a:ext cx="5846789" cy="1085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Can providers do more with healthcare analytics to sustain their business?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6316" y="989257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6317" y="2073078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6317" y="3547712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11" y="152081"/>
            <a:ext cx="427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 Summary..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10" grpId="0" animBg="1"/>
      <p:bldP spid="2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79401" y="164176"/>
            <a:ext cx="7556208" cy="108576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Can payers do more with healthcare analytics to control their cost? </a:t>
            </a:r>
            <a:r>
              <a:rPr lang="en-US" sz="2400" b="1" dirty="0" smtClean="0">
                <a:solidFill>
                  <a:srgbClr val="CC0000"/>
                </a:solidFill>
              </a:rPr>
              <a:t>This will sure help them distinguish facts from myths and adjust their operations accordingly</a:t>
            </a:r>
            <a:endParaRPr lang="en-US" sz="2400" b="1" dirty="0">
              <a:solidFill>
                <a:srgbClr val="CC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1" y="6156727"/>
            <a:ext cx="6980887" cy="568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56694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897277" y="94285"/>
            <a:ext cx="444502" cy="1024459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185" y="1762591"/>
            <a:ext cx="6468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Provider prices (multiplier) </a:t>
            </a:r>
            <a:r>
              <a:rPr lang="en-US" sz="2000" dirty="0">
                <a:sym typeface="Wingdings" panose="05000000000000000000" pitchFamily="2" charset="2"/>
              </a:rPr>
              <a:t>low annual claim cost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04184" y="2666750"/>
            <a:ext cx="5965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Facilities with more GPs have lower claims cost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185" y="3570909"/>
            <a:ext cx="563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Identifying fraud and abuse is cost effective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023" y="4475068"/>
            <a:ext cx="5460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Premiums should rely on just age and gender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24955" y="1632876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7424955" y="2542744"/>
            <a:ext cx="44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?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7424955" y="3452612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7424955" y="4362479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97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5" y="274638"/>
            <a:ext cx="9089571" cy="74644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Where to start? </a:t>
            </a:r>
            <a:r>
              <a:rPr lang="en-US" sz="2400" dirty="0" smtClean="0">
                <a:solidFill>
                  <a:schemeClr val="tx2"/>
                </a:solidFill>
              </a:rPr>
              <a:t>If you have not done so already, we recommend having a detailed dashboard by count and dirham amount of the most granular level of data points available and identifying trends and projections: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029" y="1602430"/>
            <a:ext cx="5453743" cy="3478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714" y="1297713"/>
            <a:ext cx="171994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Product#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Main Policyholder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Facility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Service </a:t>
            </a:r>
            <a:r>
              <a:rPr lang="en-US" dirty="0">
                <a:solidFill>
                  <a:schemeClr val="tx2"/>
                </a:solidFill>
              </a:rPr>
              <a:t>line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Inpatient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Outpatient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Service type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Quality &amp; Financial KPIs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50" y="392328"/>
            <a:ext cx="1593110" cy="711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19231"/>
            <a:ext cx="3055283" cy="3432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409698"/>
            <a:ext cx="31242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34" y="6195271"/>
            <a:ext cx="6346261" cy="5168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2063" y="2916744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Questions?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3101" y="1409698"/>
            <a:ext cx="5930900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1409698"/>
            <a:ext cx="3124201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201" y="5308413"/>
            <a:ext cx="6019800" cy="745442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308412"/>
            <a:ext cx="3043768" cy="4023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0663"/>
            <a:ext cx="8907599" cy="288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6765269" y="2999580"/>
            <a:ext cx="4383086" cy="98426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F767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609943" y="5590971"/>
            <a:ext cx="693739" cy="984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 rot="5400000">
            <a:off x="8436115" y="927963"/>
            <a:ext cx="333377" cy="768344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F767B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4437249"/>
              </p:ext>
            </p:extLst>
          </p:nvPr>
        </p:nvGraphicFramePr>
        <p:xfrm>
          <a:off x="0" y="1145446"/>
          <a:ext cx="878681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90815" y="201970"/>
            <a:ext cx="8751192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C00000"/>
                </a:solidFill>
              </a:rPr>
              <a:t>To ensure Financial Sustainability of the healthcare system, countries all over the world need to </a:t>
            </a:r>
            <a:r>
              <a:rPr lang="en-US" sz="2400" dirty="0" smtClean="0">
                <a:solidFill>
                  <a:srgbClr val="C00000"/>
                </a:solidFill>
              </a:rPr>
              <a:t>monitor </a:t>
            </a:r>
            <a:r>
              <a:rPr lang="en-US" sz="2400" dirty="0">
                <a:solidFill>
                  <a:srgbClr val="C00000"/>
                </a:solidFill>
              </a:rPr>
              <a:t>several </a:t>
            </a:r>
            <a:r>
              <a:rPr lang="en-US" sz="2400" dirty="0" smtClean="0">
                <a:solidFill>
                  <a:srgbClr val="C00000"/>
                </a:solidFill>
              </a:rPr>
              <a:t>health system elements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46626" y="2579717"/>
            <a:ext cx="1010657" cy="79411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6354398" y="2534521"/>
            <a:ext cx="739314" cy="756294"/>
            <a:chOff x="7624617" y="577471"/>
            <a:chExt cx="724553" cy="741238"/>
          </a:xfrm>
        </p:grpSpPr>
        <p:sp>
          <p:nvSpPr>
            <p:cNvPr id="100" name="Rectangle 99"/>
            <p:cNvSpPr/>
            <p:nvPr/>
          </p:nvSpPr>
          <p:spPr>
            <a:xfrm>
              <a:off x="7642089" y="856577"/>
              <a:ext cx="53957" cy="5395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06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47569" y="741553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6"/>
              <a:r>
                <a:rPr lang="en-US" sz="1000" dirty="0">
                  <a:solidFill>
                    <a:srgbClr val="002960"/>
                  </a:solidFill>
                  <a:latin typeface="Calibri"/>
                </a:rPr>
                <a:t>Center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647569" y="917475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6"/>
              <a:r>
                <a:rPr lang="en-US" sz="1000" dirty="0">
                  <a:solidFill>
                    <a:srgbClr val="002960"/>
                  </a:solidFill>
                  <a:latin typeface="Calibri"/>
                </a:rPr>
                <a:t>Clinic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47569" y="577471"/>
              <a:ext cx="6110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6"/>
              <a:r>
                <a:rPr lang="en-US" sz="1000" dirty="0">
                  <a:solidFill>
                    <a:srgbClr val="002960"/>
                  </a:solidFill>
                  <a:latin typeface="Calibri"/>
                </a:rPr>
                <a:t>Hospital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624617" y="673547"/>
              <a:ext cx="88900" cy="88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206"/>
              <a:r>
                <a:rPr lang="en-US" sz="800" dirty="0">
                  <a:solidFill>
                    <a:srgbClr val="FFFFFF"/>
                  </a:solidFill>
                </a:rPr>
                <a:t>H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7645282" y="1026036"/>
              <a:ext cx="47570" cy="475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06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7651690" y="1160088"/>
              <a:ext cx="45719" cy="45719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06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649940" y="1072488"/>
              <a:ext cx="6992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6"/>
              <a:r>
                <a:rPr lang="en-US" sz="1000" dirty="0">
                  <a:solidFill>
                    <a:srgbClr val="002960"/>
                  </a:solidFill>
                  <a:latin typeface="Calibri"/>
                </a:rPr>
                <a:t>Pharmacy</a:t>
              </a:r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 idx="4294967295"/>
          </p:nvPr>
        </p:nvSpPr>
        <p:spPr>
          <a:xfrm>
            <a:off x="151621" y="735744"/>
            <a:ext cx="8329825" cy="31256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algn="l"/>
            <a:r>
              <a:rPr lang="en-US" sz="2800" dirty="0" smtClean="0">
                <a:solidFill>
                  <a:schemeClr val="tx2"/>
                </a:solidFill>
              </a:rPr>
              <a:t>- To improve a healthcare system, you need to measure it first …</a:t>
            </a:r>
            <a:endParaRPr lang="en-US" sz="2800" b="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54715" y="1920820"/>
            <a:ext cx="5941430" cy="2781944"/>
            <a:chOff x="74680" y="843440"/>
            <a:chExt cx="8871822" cy="5965166"/>
          </a:xfrm>
        </p:grpSpPr>
        <p:grpSp>
          <p:nvGrpSpPr>
            <p:cNvPr id="9" name="Group 8"/>
            <p:cNvGrpSpPr/>
            <p:nvPr/>
          </p:nvGrpSpPr>
          <p:grpSpPr>
            <a:xfrm>
              <a:off x="1866966" y="2992242"/>
              <a:ext cx="7079536" cy="3816364"/>
              <a:chOff x="1866966" y="2992242"/>
              <a:chExt cx="7079536" cy="38163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66966" y="2992242"/>
                <a:ext cx="7079536" cy="3816364"/>
                <a:chOff x="1866966" y="2992242"/>
                <a:chExt cx="7079536" cy="3816364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1" t="28838" b="5655"/>
                <a:stretch/>
              </p:blipFill>
              <p:spPr>
                <a:xfrm>
                  <a:off x="1866966" y="2992242"/>
                  <a:ext cx="7079536" cy="3816364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5268879" y="5552903"/>
                  <a:ext cx="807725" cy="33250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545625" y="4203471"/>
                <a:ext cx="766444" cy="83127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140400" y="3528675"/>
              <a:ext cx="431321" cy="4295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01" tIns="44802" rIns="89601" bIns="44802" rtlCol="0" anchor="ctr"/>
            <a:lstStyle/>
            <a:p>
              <a:pPr algn="ctr" defTabSz="914206"/>
              <a:endParaRPr lang="en-US" dirty="0">
                <a:noFill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4680" y="843440"/>
              <a:ext cx="4929632" cy="3146164"/>
              <a:chOff x="304801" y="911805"/>
              <a:chExt cx="5131719" cy="341362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14" b="2654"/>
              <a:stretch/>
            </p:blipFill>
            <p:spPr bwMode="auto">
              <a:xfrm>
                <a:off x="304801" y="959377"/>
                <a:ext cx="5074623" cy="336605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rnd">
                <a:noFill/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extLst/>
            </p:spPr>
          </p:pic>
          <p:sp>
            <p:nvSpPr>
              <p:cNvPr id="2" name="Rectangular Callout 1"/>
              <p:cNvSpPr/>
              <p:nvPr/>
            </p:nvSpPr>
            <p:spPr>
              <a:xfrm>
                <a:off x="305676" y="911805"/>
                <a:ext cx="5130844" cy="3403345"/>
              </a:xfrm>
              <a:prstGeom prst="wedgeRectCallout">
                <a:avLst>
                  <a:gd name="adj1" fmla="val 72341"/>
                  <a:gd name="adj2" fmla="val 48144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06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" name="Slide Number Placeholder 4"/>
          <p:cNvSpPr txBox="1">
            <a:spLocks/>
          </p:cNvSpPr>
          <p:nvPr/>
        </p:nvSpPr>
        <p:spPr>
          <a:xfrm>
            <a:off x="8447484" y="6644194"/>
            <a:ext cx="468133" cy="1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chemeClr val="tx2"/>
                </a:solidFill>
                <a:latin typeface="Calibri" pitchFamily="34" charset="0"/>
                <a:cs typeface="+mn-cs"/>
              </a:defRPr>
            </a:lvl1pPr>
          </a:lstStyle>
          <a:p>
            <a:r>
              <a:rPr lang="en-GB" dirty="0" smtClean="0"/>
              <a:t>C39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06189" y="6592424"/>
            <a:ext cx="8220690" cy="213719"/>
          </a:xfrm>
        </p:spPr>
        <p:txBody>
          <a:bodyPr/>
          <a:lstStyle/>
          <a:p>
            <a:r>
              <a:rPr lang="en-US" b="1" dirty="0" smtClean="0"/>
              <a:t>Source</a:t>
            </a:r>
            <a:r>
              <a:rPr lang="en-US" dirty="0" smtClean="0"/>
              <a:t>     HAAD Licensing database, GPS survey; not all Center and Clinic locations shown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6803" y="43779"/>
            <a:ext cx="8229600" cy="715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Health Reform in the Emirate of  Abu Dhabi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442" y="4992127"/>
            <a:ext cx="8891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… So </a:t>
            </a:r>
            <a:r>
              <a:rPr lang="en-US" sz="2800" dirty="0">
                <a:solidFill>
                  <a:srgbClr val="0070C0"/>
                </a:solidFill>
              </a:rPr>
              <a:t>there was a need to collect patient data from &gt; 1,000 healthcare facilities </a:t>
            </a:r>
            <a:r>
              <a:rPr lang="en-US" sz="2800" dirty="0" smtClean="0">
                <a:solidFill>
                  <a:srgbClr val="0070C0"/>
                </a:solidFill>
              </a:rPr>
              <a:t>across </a:t>
            </a:r>
            <a:r>
              <a:rPr lang="en-US" sz="2800" dirty="0">
                <a:solidFill>
                  <a:srgbClr val="0070C0"/>
                </a:solidFill>
              </a:rPr>
              <a:t>the Emirate of Abu </a:t>
            </a:r>
            <a:r>
              <a:rPr lang="en-US" sz="2800" dirty="0" smtClean="0">
                <a:solidFill>
                  <a:srgbClr val="0070C0"/>
                </a:solidFill>
              </a:rPr>
              <a:t>Dhabi and implementing mandatory health insurance sure helped . . 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21" y="6156727"/>
            <a:ext cx="6980887" cy="568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42" y="454660"/>
            <a:ext cx="2254158" cy="5791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5854570"/>
            <a:ext cx="6722202" cy="25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680" y="1725751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Data Collection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650" y="2268483"/>
            <a:ext cx="31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yriad Pro"/>
                <a:cs typeface="Myriad Pro"/>
              </a:rPr>
              <a:t>1</a:t>
            </a:r>
            <a:endParaRPr lang="en-US" sz="2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6250" y="3267127"/>
            <a:ext cx="316240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yriad Pro"/>
                <a:cs typeface="Myriad Pro"/>
              </a:rPr>
              <a:t>2</a:t>
            </a:r>
            <a:endParaRPr lang="en-US" sz="2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040" y="4353509"/>
            <a:ext cx="31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yriad Pro"/>
                <a:cs typeface="Myriad Pro"/>
              </a:rPr>
              <a:t>3</a:t>
            </a:r>
            <a:endParaRPr lang="en-US" sz="2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711196" y="2268483"/>
            <a:ext cx="5194303" cy="264053"/>
          </a:xfrm>
          <a:prstGeom prst="trapezoid">
            <a:avLst/>
          </a:prstGeom>
          <a:solidFill>
            <a:srgbClr val="1F767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apezoid 18"/>
          <p:cNvSpPr/>
          <p:nvPr/>
        </p:nvSpPr>
        <p:spPr>
          <a:xfrm>
            <a:off x="711196" y="3267127"/>
            <a:ext cx="5194303" cy="264053"/>
          </a:xfrm>
          <a:prstGeom prst="trapezoid">
            <a:avLst/>
          </a:prstGeom>
          <a:solidFill>
            <a:srgbClr val="1F767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52096" y="2349498"/>
            <a:ext cx="224367" cy="5037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44066" y="3351778"/>
            <a:ext cx="224367" cy="5037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apezoid 20"/>
          <p:cNvSpPr/>
          <p:nvPr/>
        </p:nvSpPr>
        <p:spPr>
          <a:xfrm>
            <a:off x="711196" y="4489566"/>
            <a:ext cx="5194303" cy="264053"/>
          </a:xfrm>
          <a:prstGeom prst="trapezoid">
            <a:avLst/>
          </a:prstGeom>
          <a:solidFill>
            <a:srgbClr val="1F767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62679" y="4613311"/>
            <a:ext cx="224367" cy="5037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2099" y="2453157"/>
            <a:ext cx="33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porate S Bold"/>
                <a:cs typeface="Corporate S Bold"/>
              </a:rPr>
              <a:t>1 </a:t>
            </a:r>
            <a:endParaRPr lang="en-US" sz="2000" b="1" dirty="0">
              <a:solidFill>
                <a:schemeClr val="bg1"/>
              </a:solidFill>
              <a:latin typeface="Corporate S Bold"/>
              <a:cs typeface="Corporate S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6459" y="3428444"/>
            <a:ext cx="33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porate S Bold"/>
                <a:cs typeface="Corporate S Bold"/>
              </a:rPr>
              <a:t>2  </a:t>
            </a:r>
            <a:endParaRPr lang="en-US" sz="2000" b="1" dirty="0">
              <a:solidFill>
                <a:schemeClr val="bg1"/>
              </a:solidFill>
              <a:latin typeface="Corporate S Bold"/>
              <a:cs typeface="Corporate S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8449" y="4653470"/>
            <a:ext cx="33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porate S Bold"/>
                <a:cs typeface="Corporate S Bold"/>
              </a:rPr>
              <a:t>3  </a:t>
            </a:r>
            <a:endParaRPr lang="en-US" sz="2000" b="1" dirty="0">
              <a:solidFill>
                <a:schemeClr val="bg1"/>
              </a:solidFill>
              <a:latin typeface="Corporate S Bold"/>
              <a:cs typeface="Corporate S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9933" y="2720482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Data Clean up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8897" y="3948314"/>
            <a:ext cx="26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Data Analytics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01" y="436880"/>
            <a:ext cx="61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 Pro"/>
                <a:cs typeface="Myriad Pro"/>
              </a:rPr>
              <a:t>Abu Dhabi Health Data Journey …</a:t>
            </a:r>
          </a:p>
        </p:txBody>
      </p:sp>
    </p:spTree>
    <p:extLst>
      <p:ext uri="{BB962C8B-B14F-4D97-AF65-F5344CB8AC3E}">
        <p14:creationId xmlns:p14="http://schemas.microsoft.com/office/powerpoint/2010/main" val="36609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8" y="208948"/>
            <a:ext cx="8717711" cy="9848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200" dirty="0" smtClean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Mandatory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health insurance has been 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accompanied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by the D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ata Standards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and 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e-Claims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+mn-ea"/>
                <a:cs typeface="GE SS Two Light" pitchFamily="18" charset="-78"/>
              </a:rPr>
              <a:t>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2847" y="1850767"/>
            <a:ext cx="5012553" cy="4092833"/>
          </a:xfrm>
        </p:spPr>
        <p:txBody>
          <a:bodyPr/>
          <a:lstStyle/>
          <a:p>
            <a:r>
              <a:rPr lang="en-US" sz="3000" dirty="0" smtClean="0">
                <a:solidFill>
                  <a:schemeClr val="tx2"/>
                </a:solidFill>
              </a:rPr>
              <a:t>Payers </a:t>
            </a:r>
            <a:r>
              <a:rPr lang="en-US" sz="3000" dirty="0">
                <a:solidFill>
                  <a:schemeClr val="tx2"/>
                </a:solidFill>
              </a:rPr>
              <a:t>may not receive paper</a:t>
            </a:r>
          </a:p>
          <a:p>
            <a:r>
              <a:rPr lang="en-US" sz="3000" dirty="0">
                <a:solidFill>
                  <a:schemeClr val="tx2"/>
                </a:solidFill>
              </a:rPr>
              <a:t>Providers must use clinical codes</a:t>
            </a:r>
          </a:p>
          <a:p>
            <a:r>
              <a:rPr lang="en-US" sz="3000" dirty="0">
                <a:solidFill>
                  <a:schemeClr val="tx2"/>
                </a:solidFill>
              </a:rPr>
              <a:t>All prices must be linked with standard clinical codes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 l="-922" r="5965"/>
          <a:stretch/>
        </p:blipFill>
        <p:spPr bwMode="auto">
          <a:xfrm>
            <a:off x="186606" y="1446134"/>
            <a:ext cx="3545507" cy="45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4410" y="3292225"/>
            <a:ext cx="3180633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defTabSz="895350" rtl="0" eaLnBrk="0" fontAlgn="base" hangingPunct="0">
              <a:spcBef>
                <a:spcPts val="22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234950" indent="-234950" algn="l" defTabSz="895350" rtl="0" eaLnBrk="0" fontAlgn="base" hangingPunct="0">
              <a:spcBef>
                <a:spcPts val="1200"/>
              </a:spcBef>
              <a:spcAft>
                <a:spcPct val="0"/>
              </a:spcAft>
              <a:buSzPct val="120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295275" indent="-149225" algn="l" defTabSz="895350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431800" indent="-134938" algn="l" defTabSz="895350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582613" indent="-149225" algn="l" defTabSz="895350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1039813" indent="-149225" algn="l" defTabSz="895350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497013" indent="-149225" algn="l" defTabSz="895350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54213" indent="-149225" algn="l" defTabSz="895350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11413" indent="-149225" algn="l" defTabSz="895350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www.haad.ae/datadictionary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226707"/>
            <a:ext cx="87725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4366013" y="4504267"/>
            <a:ext cx="4258733" cy="254000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Before 2008, Documentation was minimal and Coders were rare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10822"/>
            <a:ext cx="8369300" cy="314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21" y="6156727"/>
            <a:ext cx="6980887" cy="5685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5669482" y="2856441"/>
            <a:ext cx="5844114" cy="131235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129046" y="6329890"/>
            <a:ext cx="924985" cy="13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7897277" y="94285"/>
            <a:ext cx="444502" cy="1024459"/>
          </a:xfrm>
          <a:prstGeom prst="rect">
            <a:avLst/>
          </a:prstGeom>
          <a:solidFill>
            <a:srgbClr val="1F76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767B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5899" y="188265"/>
            <a:ext cx="7204739" cy="1085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How is DOH able to monitor the healthcare system activities day after day?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99" y="1366643"/>
            <a:ext cx="8310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Through mandating health insurance for </a:t>
            </a:r>
            <a:r>
              <a:rPr lang="en-US" sz="2400" dirty="0">
                <a:solidFill>
                  <a:schemeClr val="tx2"/>
                </a:solidFill>
              </a:rPr>
              <a:t>all Abu Dhabi </a:t>
            </a:r>
            <a:r>
              <a:rPr lang="en-US" sz="2400" dirty="0" smtClean="0">
                <a:solidFill>
                  <a:schemeClr val="tx2"/>
                </a:solidFill>
              </a:rPr>
              <a:t>residents and e-claims implementation, DOH has access to the person register and e-claims detailed </a:t>
            </a:r>
            <a:r>
              <a:rPr lang="en-US" sz="2400" b="1" dirty="0" smtClean="0">
                <a:solidFill>
                  <a:schemeClr val="tx2"/>
                </a:solidFill>
              </a:rPr>
              <a:t>Coded</a:t>
            </a:r>
            <a:r>
              <a:rPr lang="en-US" sz="2400" dirty="0" smtClean="0">
                <a:solidFill>
                  <a:schemeClr val="tx2"/>
                </a:solidFill>
              </a:rPr>
              <a:t> data in the post office (KEH)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448" y="4885203"/>
            <a:ext cx="6485860" cy="146000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34950" indent="-234950" defTabSz="895350">
              <a:spcBef>
                <a:spcPts val="600"/>
              </a:spcBef>
              <a:buSzPct val="120000"/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Everyone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uses Post Office for data exchange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34950" indent="-234950" defTabSz="895350">
              <a:spcBef>
                <a:spcPts val="600"/>
              </a:spcBef>
              <a:buSzPct val="120000"/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All files are submitted to Post Office</a:t>
            </a:r>
          </a:p>
          <a:p>
            <a:pPr marL="234950" indent="-234950" defTabSz="895350">
              <a:spcBef>
                <a:spcPts val="600"/>
              </a:spcBef>
              <a:buSzPct val="120000"/>
              <a:buFont typeface="Arial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Files can be submitted and received any time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6465" y="3208278"/>
            <a:ext cx="1505832" cy="100013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Providers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Flowchart: Magnetic Disk 18"/>
          <p:cNvSpPr/>
          <p:nvPr/>
        </p:nvSpPr>
        <p:spPr>
          <a:xfrm>
            <a:off x="3555437" y="2888512"/>
            <a:ext cx="1587683" cy="1419446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Post Office (KEH)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41768" y="3213954"/>
            <a:ext cx="1504800" cy="100013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Insurers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367067" y="3422592"/>
            <a:ext cx="1187301" cy="26904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</p:txBody>
      </p:sp>
      <p:sp>
        <p:nvSpPr>
          <p:cNvPr id="23" name="Left Arrow 22"/>
          <p:cNvSpPr/>
          <p:nvPr/>
        </p:nvSpPr>
        <p:spPr>
          <a:xfrm>
            <a:off x="2372023" y="3759532"/>
            <a:ext cx="1188000" cy="27000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879079" y="2486117"/>
            <a:ext cx="19692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Claim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Submission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2356" y="4103778"/>
            <a:ext cx="177433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Remittance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Advice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150908" y="3453494"/>
            <a:ext cx="1187301" cy="269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</p:txBody>
      </p:sp>
      <p:sp>
        <p:nvSpPr>
          <p:cNvPr id="27" name="Left Arrow 26"/>
          <p:cNvSpPr/>
          <p:nvPr/>
        </p:nvSpPr>
        <p:spPr>
          <a:xfrm>
            <a:off x="5150902" y="3786551"/>
            <a:ext cx="1188000" cy="270000"/>
          </a:xfrm>
          <a:prstGeom prst="leftArrow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</p:txBody>
      </p:sp>
      <p:sp>
        <p:nvSpPr>
          <p:cNvPr id="28" name="Explosion 2 27"/>
          <p:cNvSpPr/>
          <p:nvPr/>
        </p:nvSpPr>
        <p:spPr>
          <a:xfrm>
            <a:off x="5486400" y="4318000"/>
            <a:ext cx="3763878" cy="254000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More than 200 validation rules were implemented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21488" y="234862"/>
            <a:ext cx="8922378" cy="32235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Health Information </a:t>
            </a:r>
            <a:r>
              <a:rPr lang="en-GB" sz="1800" dirty="0" smtClean="0">
                <a:solidFill>
                  <a:srgbClr val="C00000"/>
                </a:solidFill>
              </a:rPr>
              <a:t>Data </a:t>
            </a:r>
            <a:r>
              <a:rPr lang="en-GB" sz="1800" dirty="0">
                <a:solidFill>
                  <a:srgbClr val="C00000"/>
                </a:solidFill>
              </a:rPr>
              <a:t>C</a:t>
            </a:r>
            <a:r>
              <a:rPr lang="en-GB" sz="1800" dirty="0" smtClean="0">
                <a:solidFill>
                  <a:srgbClr val="C00000"/>
                </a:solidFill>
              </a:rPr>
              <a:t>ollection and its Use in Evidence Based Strategic Decisions</a:t>
            </a:r>
            <a:endParaRPr lang="en-GB" sz="1800" dirty="0">
              <a:solidFill>
                <a:srgbClr val="C00000"/>
              </a:solidFill>
            </a:endParaRPr>
          </a:p>
        </p:txBody>
      </p:sp>
      <p:grpSp>
        <p:nvGrpSpPr>
          <p:cNvPr id="91" name="Group 85"/>
          <p:cNvGrpSpPr>
            <a:grpSpLocks noChangeAspect="1"/>
          </p:cNvGrpSpPr>
          <p:nvPr/>
        </p:nvGrpSpPr>
        <p:grpSpPr>
          <a:xfrm>
            <a:off x="6362509" y="2523324"/>
            <a:ext cx="1425369" cy="1403814"/>
            <a:chOff x="6061078" y="1905004"/>
            <a:chExt cx="2182804" cy="2149791"/>
          </a:xfrm>
        </p:grpSpPr>
        <p:pic>
          <p:nvPicPr>
            <p:cNvPr id="92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61078" y="1905004"/>
              <a:ext cx="1664971" cy="1247773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93" name="Group 78"/>
            <p:cNvGrpSpPr>
              <a:grpSpLocks noChangeAspect="1"/>
            </p:cNvGrpSpPr>
            <p:nvPr/>
          </p:nvGrpSpPr>
          <p:grpSpPr>
            <a:xfrm>
              <a:off x="6348605" y="2643188"/>
              <a:ext cx="1895277" cy="1411607"/>
              <a:chOff x="5534406" y="104778"/>
              <a:chExt cx="3790552" cy="2823210"/>
            </a:xfrm>
          </p:grpSpPr>
          <p:pic>
            <p:nvPicPr>
              <p:cNvPr id="94" name="Picture 2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8771" y="104778"/>
                <a:ext cx="1664967" cy="1247773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98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34406" y="1009653"/>
                <a:ext cx="1664970" cy="1247774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99" name="Picture 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54383" y="440059"/>
                <a:ext cx="1664967" cy="1247773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00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40018" y="1344934"/>
                <a:ext cx="1664970" cy="1247774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01" name="Picture 2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59991" y="775336"/>
                <a:ext cx="1664967" cy="1247773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02" name="Picture 3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45629" y="1680214"/>
                <a:ext cx="1664970" cy="1247774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03" name="Rounded Rectangle 102"/>
          <p:cNvSpPr/>
          <p:nvPr/>
        </p:nvSpPr>
        <p:spPr>
          <a:xfrm>
            <a:off x="155765" y="866011"/>
            <a:ext cx="1088469" cy="466487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31" tIns="45716" rIns="91431" bIns="45716" rtlCol="0" anchor="ctr"/>
          <a:lstStyle/>
          <a:p>
            <a:pPr algn="ctr" defTabSz="914303"/>
            <a:r>
              <a:rPr lang="en-GB" sz="1632" dirty="0">
                <a:solidFill>
                  <a:schemeClr val="bg1"/>
                </a:solidFill>
                <a:latin typeface="Calibri" panose="020F0502020204030204"/>
              </a:rPr>
              <a:t>Providers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55765" y="1500147"/>
            <a:ext cx="1088469" cy="46648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914303"/>
            <a:r>
              <a:rPr lang="en-GB" sz="1632" dirty="0">
                <a:solidFill>
                  <a:schemeClr val="bg1"/>
                </a:solidFill>
                <a:latin typeface="Calibri" panose="020F0502020204030204"/>
              </a:rPr>
              <a:t>Payers</a:t>
            </a:r>
          </a:p>
        </p:txBody>
      </p:sp>
      <p:sp>
        <p:nvSpPr>
          <p:cNvPr id="105" name="Left-Right Arrow 104"/>
          <p:cNvSpPr/>
          <p:nvPr/>
        </p:nvSpPr>
        <p:spPr>
          <a:xfrm>
            <a:off x="1337055" y="1655643"/>
            <a:ext cx="419838" cy="155496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37" dirty="0"/>
          </a:p>
        </p:txBody>
      </p:sp>
      <p:sp>
        <p:nvSpPr>
          <p:cNvPr id="106" name="Left-Right Arrow 105"/>
          <p:cNvSpPr/>
          <p:nvPr/>
        </p:nvSpPr>
        <p:spPr>
          <a:xfrm>
            <a:off x="1337055" y="1021507"/>
            <a:ext cx="419838" cy="155496"/>
          </a:xfrm>
          <a:prstGeom prst="leftRightArrow">
            <a:avLst/>
          </a:prstGeom>
          <a:solidFill>
            <a:srgbClr val="92D050"/>
          </a:soli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 dirty="0"/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6344" y="2100492"/>
            <a:ext cx="1646737" cy="120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extBox 108"/>
          <p:cNvSpPr txBox="1"/>
          <p:nvPr/>
        </p:nvSpPr>
        <p:spPr>
          <a:xfrm>
            <a:off x="155647" y="2113031"/>
            <a:ext cx="2643424" cy="134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4" b="1" dirty="0">
                <a:solidFill>
                  <a:schemeClr val="tx2"/>
                </a:solidFill>
                <a:latin typeface="+mn-lt"/>
              </a:rPr>
              <a:t>Data architecture</a:t>
            </a:r>
          </a:p>
          <a:p>
            <a:r>
              <a:rPr lang="en-US" sz="1122" dirty="0">
                <a:solidFill>
                  <a:schemeClr val="tx2"/>
                </a:solidFill>
                <a:latin typeface="+mn-lt"/>
              </a:rPr>
              <a:t>Demographics</a:t>
            </a:r>
          </a:p>
          <a:p>
            <a:r>
              <a:rPr lang="en-US" sz="1122">
                <a:solidFill>
                  <a:schemeClr val="tx2"/>
                </a:solidFill>
                <a:latin typeface="+mn-lt"/>
              </a:rPr>
              <a:t>eClaims</a:t>
            </a:r>
            <a:endParaRPr lang="en-US" sz="1122" dirty="0">
              <a:solidFill>
                <a:schemeClr val="tx2"/>
              </a:solidFill>
              <a:latin typeface="+mn-lt"/>
            </a:endParaRPr>
          </a:p>
          <a:p>
            <a:r>
              <a:rPr lang="en-US" sz="1122" dirty="0">
                <a:solidFill>
                  <a:schemeClr val="tx2"/>
                </a:solidFill>
                <a:latin typeface="+mn-lt"/>
              </a:rPr>
              <a:t>Pharmacy Benefits Management </a:t>
            </a:r>
          </a:p>
          <a:p>
            <a:r>
              <a:rPr lang="en-US" sz="1122" dirty="0">
                <a:solidFill>
                  <a:schemeClr val="tx2"/>
                </a:solidFill>
                <a:latin typeface="+mn-lt"/>
              </a:rPr>
              <a:t>eAuthorisation</a:t>
            </a:r>
          </a:p>
          <a:p>
            <a:r>
              <a:rPr lang="en-US" sz="1122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ePrescribing</a:t>
            </a:r>
          </a:p>
          <a:p>
            <a:r>
              <a:rPr lang="en-US" sz="1122" dirty="0">
                <a:solidFill>
                  <a:schemeClr val="tx2"/>
                </a:solidFill>
                <a:latin typeface="+mn-lt"/>
              </a:rPr>
              <a:t>Routine reporting: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4227" y="3371660"/>
            <a:ext cx="1322138" cy="315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dirty="0">
                <a:solidFill>
                  <a:schemeClr val="tx2"/>
                </a:solidFill>
                <a:latin typeface="+mn-lt"/>
              </a:rPr>
              <a:t>Diabetes 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HbA1c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Fasting plasma glucose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Plasma glucose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Fasting triglyceride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Blood cholesterol LDL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Blood cholesterol HDL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Albumin 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Microalbumin</a:t>
            </a:r>
          </a:p>
          <a:p>
            <a:endParaRPr lang="en-US" sz="408" dirty="0">
              <a:solidFill>
                <a:schemeClr val="tx2"/>
              </a:solidFill>
              <a:latin typeface="+mn-lt"/>
            </a:endParaRPr>
          </a:p>
          <a:p>
            <a:r>
              <a:rPr lang="en-GB" sz="1122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Clinical signs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Body Height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Body Weight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Intravascular systolic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Intravascular diastolic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History of tobacco use</a:t>
            </a:r>
            <a:endParaRPr lang="en-GB" sz="1224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n-US" sz="408" dirty="0">
              <a:solidFill>
                <a:schemeClr val="tx2"/>
              </a:solidFill>
              <a:latin typeface="+mn-lt"/>
            </a:endParaRPr>
          </a:p>
          <a:p>
            <a:r>
              <a:rPr lang="en-GB" sz="1122" dirty="0">
                <a:solidFill>
                  <a:schemeClr val="tx2"/>
                </a:solidFill>
                <a:latin typeface="+mn-lt"/>
              </a:rPr>
              <a:t>Breast cancer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Screening Mammography</a:t>
            </a:r>
          </a:p>
          <a:p>
            <a:endParaRPr lang="en-GB" sz="408" dirty="0">
              <a:solidFill>
                <a:schemeClr val="tx2"/>
              </a:solidFill>
              <a:latin typeface="+mn-lt"/>
            </a:endParaRPr>
          </a:p>
          <a:p>
            <a:r>
              <a:rPr lang="en-GB" sz="1122" dirty="0">
                <a:solidFill>
                  <a:schemeClr val="tx2"/>
                </a:solidFill>
                <a:latin typeface="+mn-lt"/>
              </a:rPr>
              <a:t>Unlisted codes</a:t>
            </a:r>
          </a:p>
          <a:p>
            <a:endParaRPr lang="en-GB" sz="408" dirty="0">
              <a:solidFill>
                <a:schemeClr val="tx2"/>
              </a:solidFill>
              <a:latin typeface="+mn-lt"/>
            </a:endParaRPr>
          </a:p>
          <a:p>
            <a:r>
              <a:rPr lang="en-GB" sz="1122" dirty="0">
                <a:solidFill>
                  <a:schemeClr val="tx2"/>
                </a:solidFill>
                <a:latin typeface="+mn-lt"/>
              </a:rPr>
              <a:t>Activity cost </a:t>
            </a:r>
            <a:endParaRPr lang="en-US" sz="1122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23841" y="3371660"/>
            <a:ext cx="1244086" cy="30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Cancer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Date of Initial Encounter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Date of Initial Diagnosis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Date of Initial Treatment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Primary Site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Histology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Sequence Number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Behaviour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Grade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Laterality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Basis of Diagnosis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Clinical T, N, M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Clinical Stage Group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Pathologic T, N, M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Pathologic Stage Group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Multiplicity Counter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Marital Status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Occupation</a:t>
            </a:r>
          </a:p>
          <a:p>
            <a:r>
              <a:rPr lang="en-GB" sz="816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City of Residence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145400" y="3371660"/>
            <a:ext cx="1461311" cy="277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dirty="0">
                <a:solidFill>
                  <a:schemeClr val="tx2"/>
                </a:solidFill>
                <a:latin typeface="+mn-lt"/>
              </a:rPr>
              <a:t>Weqaya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Random glucose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HbA1c 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Total cholesterol 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Blood cholesterol in HDL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Total vitamin D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Serum Creatinine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Body height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Body weight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Intravascular systolic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Intravascular diastolic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Circumference at umbilicus 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Circumference</a:t>
            </a:r>
          </a:p>
          <a:p>
            <a:r>
              <a:rPr lang="en-GB" sz="816" dirty="0">
                <a:solidFill>
                  <a:schemeClr val="tx2"/>
                </a:solidFill>
                <a:latin typeface="+mn-lt"/>
              </a:rPr>
              <a:t>100-question questionnaire: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Employment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Network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Family history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Smoking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Food choice</a:t>
            </a:r>
          </a:p>
          <a:p>
            <a:pPr>
              <a:buFont typeface="Arial" pitchFamily="34" charset="0"/>
              <a:buChar char="•"/>
            </a:pPr>
            <a:r>
              <a:rPr lang="en-GB" sz="816" dirty="0">
                <a:solidFill>
                  <a:schemeClr val="tx2"/>
                </a:solidFill>
                <a:latin typeface="+mn-lt"/>
              </a:rPr>
              <a:t> Physical activity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4615661" y="824267"/>
            <a:ext cx="0" cy="550454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48"/>
          <p:cNvGrpSpPr/>
          <p:nvPr/>
        </p:nvGrpSpPr>
        <p:grpSpPr>
          <a:xfrm>
            <a:off x="7964191" y="5073833"/>
            <a:ext cx="1152132" cy="1139114"/>
            <a:chOff x="6186005" y="2895600"/>
            <a:chExt cx="1129196" cy="1485899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86005" y="2895600"/>
              <a:ext cx="1067738" cy="799224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31506" y="3445222"/>
              <a:ext cx="526495" cy="395049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88706" y="3521422"/>
              <a:ext cx="526495" cy="395049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8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67443" y="3815000"/>
              <a:ext cx="526494" cy="395049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41048" y="3986450"/>
              <a:ext cx="526494" cy="395049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20" name="TextBox 119"/>
          <p:cNvSpPr txBox="1"/>
          <p:nvPr/>
        </p:nvSpPr>
        <p:spPr>
          <a:xfrm>
            <a:off x="6274847" y="5742910"/>
            <a:ext cx="1936384" cy="76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Health </a:t>
            </a:r>
            <a:r>
              <a:rPr lang="en-US" sz="1122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SystemFinancing</a:t>
            </a:r>
            <a:endParaRPr lang="en-US" sz="1122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Audit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Enforcement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Mandatory Tariff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Key Performance </a:t>
            </a:r>
            <a:r>
              <a:rPr lang="en-US" sz="81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Indicators</a:t>
            </a:r>
            <a:endParaRPr lang="en-US" sz="408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1" name="Left-Right Arrow 120"/>
          <p:cNvSpPr/>
          <p:nvPr/>
        </p:nvSpPr>
        <p:spPr>
          <a:xfrm>
            <a:off x="3421170" y="978646"/>
            <a:ext cx="1571814" cy="155496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 dirty="0"/>
          </a:p>
        </p:txBody>
      </p:sp>
      <p:sp>
        <p:nvSpPr>
          <p:cNvPr id="122" name="TextBox 121"/>
          <p:cNvSpPr txBox="1"/>
          <p:nvPr/>
        </p:nvSpPr>
        <p:spPr>
          <a:xfrm>
            <a:off x="6274846" y="4852232"/>
            <a:ext cx="1403465" cy="117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DG office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External </a:t>
            </a:r>
            <a:r>
              <a:rPr lang="en-US" sz="81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requests</a:t>
            </a:r>
            <a:endParaRPr lang="en-US" sz="408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1122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1122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Communications</a:t>
            </a:r>
            <a:endParaRPr lang="en-US" sz="1122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Publications of health sector data in media</a:t>
            </a:r>
          </a:p>
          <a:p>
            <a:endParaRPr lang="en-GB" sz="408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8649" y="982869"/>
            <a:ext cx="1120360" cy="8036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6" name="TextBox 125"/>
          <p:cNvSpPr txBox="1"/>
          <p:nvPr/>
        </p:nvSpPr>
        <p:spPr>
          <a:xfrm>
            <a:off x="4742765" y="4885316"/>
            <a:ext cx="1730167" cy="119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Health System Regulation</a:t>
            </a:r>
          </a:p>
          <a:p>
            <a:r>
              <a:rPr lang="en-GB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Analysis of prescribing patterns</a:t>
            </a:r>
          </a:p>
          <a:p>
            <a:r>
              <a:rPr lang="en-GB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Enforcement of compliance</a:t>
            </a:r>
          </a:p>
          <a:p>
            <a:endParaRPr lang="en-US" sz="408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GB" sz="11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Public Health</a:t>
            </a:r>
          </a:p>
          <a:p>
            <a:r>
              <a:rPr lang="en-GB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Weqaya</a:t>
            </a:r>
          </a:p>
          <a:p>
            <a:r>
              <a:rPr lang="en-GB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CVD, Asthma analyses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Key Performance Indicators</a:t>
            </a:r>
          </a:p>
          <a:p>
            <a:endParaRPr lang="en-US" sz="40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42764" y="2268325"/>
            <a:ext cx="1477208" cy="25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Statistics &amp; Modelling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91704" y="2268325"/>
            <a:ext cx="1717496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HF </a:t>
            </a:r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Advisory &amp; Monitoring</a:t>
            </a:r>
          </a:p>
        </p:txBody>
      </p:sp>
      <p:sp>
        <p:nvSpPr>
          <p:cNvPr id="137" name="Can 136"/>
          <p:cNvSpPr/>
          <p:nvPr/>
        </p:nvSpPr>
        <p:spPr>
          <a:xfrm>
            <a:off x="5071440" y="816352"/>
            <a:ext cx="991743" cy="918281"/>
          </a:xfrm>
          <a:prstGeom prst="can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71" dirty="0">
                <a:solidFill>
                  <a:schemeClr val="tx2"/>
                </a:solidFill>
              </a:rPr>
              <a:t>Knowledge Engine for Health DW</a:t>
            </a:r>
          </a:p>
        </p:txBody>
      </p:sp>
      <p:graphicFrame>
        <p:nvGraphicFramePr>
          <p:cNvPr id="138" name="Table 137"/>
          <p:cNvGraphicFramePr>
            <a:graphicFrameLocks noGrp="1"/>
          </p:cNvGraphicFramePr>
          <p:nvPr>
            <p:extLst/>
          </p:nvPr>
        </p:nvGraphicFramePr>
        <p:xfrm>
          <a:off x="3800045" y="1154446"/>
          <a:ext cx="1196224" cy="907707"/>
        </p:xfrm>
        <a:graphic>
          <a:graphicData uri="http://schemas.openxmlformats.org/drawingml/2006/table">
            <a:tbl>
              <a:tblPr/>
              <a:tblGrid>
                <a:gridCol w="562255"/>
                <a:gridCol w="168733"/>
                <a:gridCol w="465236"/>
              </a:tblGrid>
              <a:tr h="186595">
                <a:tc>
                  <a:txBody>
                    <a:bodyPr/>
                    <a:lstStyle/>
                    <a:p>
                      <a:r>
                        <a:rPr lang="en-GB" sz="600" b="1" dirty="0">
                          <a:solidFill>
                            <a:srgbClr val="366092"/>
                          </a:solidFill>
                          <a:latin typeface="arial"/>
                        </a:rPr>
                        <a:t>Main data tables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b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600" b="1" dirty="0">
                          <a:solidFill>
                            <a:srgbClr val="366092"/>
                          </a:solidFill>
                          <a:latin typeface="arial"/>
                        </a:rPr>
                        <a:t>Records, </a:t>
                      </a:r>
                      <a:r>
                        <a:rPr lang="en-GB" sz="600" b="1" dirty="0" smtClean="0">
                          <a:solidFill>
                            <a:srgbClr val="366092"/>
                          </a:solidFill>
                          <a:latin typeface="arial"/>
                        </a:rPr>
                        <a:t>M</a:t>
                      </a:r>
                    </a:p>
                    <a:p>
                      <a:pPr algn="r"/>
                      <a:r>
                        <a:rPr lang="en-GB" sz="600" b="1" dirty="0" smtClean="0">
                          <a:solidFill>
                            <a:srgbClr val="366092"/>
                          </a:solidFill>
                          <a:latin typeface="arial"/>
                        </a:rPr>
                        <a:t>Jan10-Nov15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Member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12.7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Episode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92.7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Claim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131.1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Encounter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131.5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Diagnosis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347.1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Activity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477.2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3016">
                <a:tc gridSpan="2">
                  <a:txBody>
                    <a:bodyPr/>
                    <a:lstStyle/>
                    <a:p>
                      <a:pPr indent="114300"/>
                      <a:r>
                        <a:rPr lang="en-GB" sz="600" dirty="0" smtClean="0">
                          <a:solidFill>
                            <a:srgbClr val="366092"/>
                          </a:solidFill>
                          <a:latin typeface="arial"/>
                        </a:rPr>
                        <a:t>Observation</a:t>
                      </a:r>
                      <a:endParaRPr lang="en-GB" sz="600" dirty="0">
                        <a:latin typeface="arial"/>
                      </a:endParaRPr>
                    </a:p>
                  </a:txBody>
                  <a:tcPr marL="69973" marR="69973" marT="0" marB="0"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14300" algn="r"/>
                      <a:endParaRPr lang="en-GB" sz="7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kern="1200" dirty="0" smtClean="0">
                          <a:solidFill>
                            <a:srgbClr val="366092"/>
                          </a:solidFill>
                          <a:latin typeface="arial"/>
                          <a:ea typeface="+mn-ea"/>
                          <a:cs typeface="+mn-cs"/>
                        </a:rPr>
                        <a:t>58.1</a:t>
                      </a:r>
                      <a:endParaRPr lang="en-GB" sz="600" kern="1200" dirty="0">
                        <a:solidFill>
                          <a:srgbClr val="36609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718" marR="87466" marT="9718" marB="0" anchor="b">
                    <a:lnL>
                      <a:noFill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pSp>
        <p:nvGrpSpPr>
          <p:cNvPr id="139" name="Group 76"/>
          <p:cNvGrpSpPr>
            <a:grpSpLocks noChangeAspect="1"/>
          </p:cNvGrpSpPr>
          <p:nvPr/>
        </p:nvGrpSpPr>
        <p:grpSpPr>
          <a:xfrm>
            <a:off x="4684456" y="2523323"/>
            <a:ext cx="1788476" cy="1632701"/>
            <a:chOff x="4387215" y="3200402"/>
            <a:chExt cx="2738863" cy="2500313"/>
          </a:xfrm>
        </p:grpSpPr>
        <p:pic>
          <p:nvPicPr>
            <p:cNvPr id="140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5884" y="3200402"/>
              <a:ext cx="1664971" cy="1247776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141" name="Group 55"/>
            <p:cNvGrpSpPr>
              <a:grpSpLocks noChangeAspect="1"/>
            </p:cNvGrpSpPr>
            <p:nvPr/>
          </p:nvGrpSpPr>
          <p:grpSpPr>
            <a:xfrm>
              <a:off x="4387215" y="3817695"/>
              <a:ext cx="2738863" cy="1883020"/>
              <a:chOff x="565768" y="1454732"/>
              <a:chExt cx="5477725" cy="3766038"/>
            </a:xfrm>
          </p:grpSpPr>
          <p:pic>
            <p:nvPicPr>
              <p:cNvPr id="142" name="Picture 5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110831" y="1454732"/>
                <a:ext cx="1664969" cy="1247776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3" name="Picture 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846893" y="1648898"/>
                <a:ext cx="1664969" cy="1247776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4" name="Picture 7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65768" y="2238375"/>
                <a:ext cx="1664970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5" name="Picture 8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970018" y="2209542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6" name="Picture 9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025509" y="2816583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7" name="Picture 10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395099" y="2683414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8" name="Picture 11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357437" y="2017545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49" name="Picture 12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485249" y="3394789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0" name="Picture 15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820181" y="3157286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1" name="Picture 17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3867977" y="2595748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2" name="Picture 18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944990" y="3972995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3" name="Picture 2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245258" y="3631154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4" name="Picture 14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378521" y="3173955"/>
                <a:ext cx="1664972" cy="1247775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55" name="Can 154"/>
          <p:cNvSpPr/>
          <p:nvPr/>
        </p:nvSpPr>
        <p:spPr>
          <a:xfrm>
            <a:off x="7003969" y="1175269"/>
            <a:ext cx="736296" cy="531603"/>
          </a:xfrm>
          <a:prstGeom prst="can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71" dirty="0">
                <a:solidFill>
                  <a:schemeClr val="tx2"/>
                </a:solidFill>
              </a:rPr>
              <a:t>Licensing</a:t>
            </a:r>
          </a:p>
        </p:txBody>
      </p:sp>
      <p:sp>
        <p:nvSpPr>
          <p:cNvPr id="156" name="Right Arrow 155"/>
          <p:cNvSpPr/>
          <p:nvPr/>
        </p:nvSpPr>
        <p:spPr>
          <a:xfrm flipH="1">
            <a:off x="6141636" y="1222050"/>
            <a:ext cx="764602" cy="1554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 dirty="0"/>
          </a:p>
        </p:txBody>
      </p:sp>
      <p:sp>
        <p:nvSpPr>
          <p:cNvPr id="157" name="TextBox 156"/>
          <p:cNvSpPr txBox="1"/>
          <p:nvPr/>
        </p:nvSpPr>
        <p:spPr>
          <a:xfrm>
            <a:off x="6147682" y="1354266"/>
            <a:ext cx="1094519" cy="606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Facilities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Payers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Professionals</a:t>
            </a:r>
          </a:p>
          <a:p>
            <a:r>
              <a:rPr lang="en-US" sz="816" dirty="0">
                <a:solidFill>
                  <a:schemeClr val="tx2"/>
                </a:solidFill>
                <a:latin typeface="+mn-lt"/>
              </a:rPr>
              <a:t>Insurance products</a:t>
            </a:r>
          </a:p>
        </p:txBody>
      </p:sp>
      <p:cxnSp>
        <p:nvCxnSpPr>
          <p:cNvPr id="160" name="Straight Connector 159"/>
          <p:cNvCxnSpPr/>
          <p:nvPr/>
        </p:nvCxnSpPr>
        <p:spPr>
          <a:xfrm>
            <a:off x="4752190" y="4924977"/>
            <a:ext cx="429167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7852793" y="6188442"/>
            <a:ext cx="1263530" cy="5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Planning applications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Capacity planning</a:t>
            </a:r>
          </a:p>
          <a:p>
            <a:r>
              <a:rPr lang="en-US" sz="81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Capacity management </a:t>
            </a:r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initiative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432006" y="4156129"/>
            <a:ext cx="1477207" cy="606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Financing model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DRG weights update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Compliance enforcement framework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742765" y="4156129"/>
            <a:ext cx="1602632" cy="72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Data validation for clinical quality management system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External and internal requests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Advise to other departments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Health System Strategy Review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742765" y="2070624"/>
            <a:ext cx="1477207" cy="28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24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Strategy</a:t>
            </a:r>
            <a:endParaRPr lang="en-US" sz="51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898649" y="738833"/>
            <a:ext cx="1120360" cy="25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>
                <a:solidFill>
                  <a:schemeClr val="tx2"/>
                </a:solidFill>
              </a:rPr>
              <a:t>Weqaya portal</a:t>
            </a:r>
          </a:p>
        </p:txBody>
      </p:sp>
      <p:sp>
        <p:nvSpPr>
          <p:cNvPr id="166" name="Right Arrow 165"/>
          <p:cNvSpPr/>
          <p:nvPr/>
        </p:nvSpPr>
        <p:spPr>
          <a:xfrm>
            <a:off x="6141634" y="950102"/>
            <a:ext cx="1586054" cy="1554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2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713" y="819314"/>
            <a:ext cx="1492757" cy="1189649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207499" y="2096020"/>
            <a:ext cx="1477207" cy="28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24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Strategy</a:t>
            </a:r>
            <a:endParaRPr lang="en-US" sz="51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62037" y="2268325"/>
            <a:ext cx="1371219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Policy &amp;</a:t>
            </a:r>
            <a:r>
              <a:rPr lang="en-US" sz="10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02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Standards</a:t>
            </a:r>
          </a:p>
          <a:p>
            <a:endParaRPr lang="en-US" sz="816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81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Policy </a:t>
            </a:r>
          </a:p>
          <a:p>
            <a:r>
              <a:rPr lang="en-US" sz="81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Manuals </a:t>
            </a:r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en-US" sz="816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en-US" sz="81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Policy </a:t>
            </a:r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impact assessment</a:t>
            </a:r>
          </a:p>
          <a:p>
            <a:r>
              <a:rPr lang="en-US" sz="816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Policy 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5076" y="4852232"/>
            <a:ext cx="1576151" cy="26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Planning </a:t>
            </a:r>
            <a:r>
              <a:rPr lang="en-US" sz="1122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&amp; Investment</a:t>
            </a:r>
            <a:endParaRPr lang="en-US" sz="1122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8926" y="2092870"/>
            <a:ext cx="811441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24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Strategy</a:t>
            </a:r>
            <a:endParaRPr lang="en-US" sz="1224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7954818" y="2554136"/>
            <a:ext cx="371628" cy="314501"/>
          </a:xfrm>
          <a:prstGeom prst="flowChartInternalStorag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  <a:latin typeface="+mn-lt"/>
              </a:rPr>
              <a:t>Professional 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1" name="Flowchart: Internal Storage 70"/>
          <p:cNvSpPr/>
          <p:nvPr/>
        </p:nvSpPr>
        <p:spPr>
          <a:xfrm>
            <a:off x="8107218" y="2816602"/>
            <a:ext cx="371628" cy="314501"/>
          </a:xfrm>
          <a:prstGeom prst="flowChartInternalStorag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600" dirty="0" smtClean="0">
                <a:solidFill>
                  <a:schemeClr val="tx2"/>
                </a:solidFill>
                <a:latin typeface="+mn-lt"/>
              </a:rPr>
              <a:t>Providers 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2" name="Flowchart: Internal Storage 71"/>
          <p:cNvSpPr/>
          <p:nvPr/>
        </p:nvSpPr>
        <p:spPr>
          <a:xfrm>
            <a:off x="8293486" y="3042566"/>
            <a:ext cx="371628" cy="285910"/>
          </a:xfrm>
          <a:prstGeom prst="flowChartInternalStorag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600" dirty="0" smtClean="0">
                <a:solidFill>
                  <a:schemeClr val="tx2"/>
                </a:solidFill>
                <a:latin typeface="+mn-lt"/>
              </a:rPr>
              <a:t>Insurersl 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3" name="Flowchart: Internal Storage 72"/>
          <p:cNvSpPr/>
          <p:nvPr/>
        </p:nvSpPr>
        <p:spPr>
          <a:xfrm>
            <a:off x="8479753" y="3262702"/>
            <a:ext cx="371628" cy="285910"/>
          </a:xfrm>
          <a:prstGeom prst="flowChartInternalStorag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600" dirty="0" smtClean="0">
                <a:solidFill>
                  <a:schemeClr val="tx2"/>
                </a:solidFill>
                <a:latin typeface="+mn-lt"/>
              </a:rPr>
              <a:t>Regulators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261" y="-80412"/>
            <a:ext cx="81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Why healthcare </a:t>
            </a:r>
            <a:r>
              <a:rPr lang="en-US" sz="2400" b="1" dirty="0" smtClean="0">
                <a:solidFill>
                  <a:srgbClr val="C00000"/>
                </a:solidFill>
              </a:rPr>
              <a:t>information </a:t>
            </a:r>
            <a:r>
              <a:rPr lang="en-US" sz="2400" b="1" dirty="0">
                <a:solidFill>
                  <a:srgbClr val="C00000"/>
                </a:solidFill>
              </a:rPr>
              <a:t>is needed for the regulator?</a:t>
            </a:r>
          </a:p>
        </p:txBody>
      </p:sp>
    </p:spTree>
    <p:extLst>
      <p:ext uri="{BB962C8B-B14F-4D97-AF65-F5344CB8AC3E}">
        <p14:creationId xmlns:p14="http://schemas.microsoft.com/office/powerpoint/2010/main" val="40295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763041"/>
            <a:ext cx="8801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To enable the regulator to plan healthcare improvements initiatives through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Quality : </a:t>
            </a:r>
            <a:r>
              <a:rPr lang="en-US" sz="2400" dirty="0" smtClean="0">
                <a:solidFill>
                  <a:schemeClr val="tx2"/>
                </a:solidFill>
              </a:rPr>
              <a:t>Rewarding </a:t>
            </a:r>
            <a:r>
              <a:rPr lang="en-US" sz="2400" dirty="0">
                <a:solidFill>
                  <a:schemeClr val="tx2"/>
                </a:solidFill>
              </a:rPr>
              <a:t>better quality providers to improve patient experience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Access: </a:t>
            </a:r>
            <a:r>
              <a:rPr lang="en-US" sz="2400" dirty="0" smtClean="0">
                <a:solidFill>
                  <a:schemeClr val="tx2"/>
                </a:solidFill>
              </a:rPr>
              <a:t>Identifying linked capacity gaps to under priced services for future enhancements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Cost: </a:t>
            </a:r>
            <a:r>
              <a:rPr lang="en-US" sz="2400" dirty="0" smtClean="0">
                <a:solidFill>
                  <a:schemeClr val="tx2"/>
                </a:solidFill>
              </a:rPr>
              <a:t>Increasing efficiency, </a:t>
            </a:r>
            <a:r>
              <a:rPr lang="en-US" sz="2400" dirty="0">
                <a:solidFill>
                  <a:schemeClr val="tx2"/>
                </a:solidFill>
              </a:rPr>
              <a:t>more value for the </a:t>
            </a:r>
            <a:r>
              <a:rPr lang="en-US" sz="2400" dirty="0" smtClean="0">
                <a:solidFill>
                  <a:schemeClr val="tx2"/>
                </a:solidFill>
              </a:rPr>
              <a:t>money, and monitoring claims submission and payment to improve providers cash flows and its timeline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All the above are directly or indirectly linked to </a:t>
            </a:r>
            <a:r>
              <a:rPr lang="en-US" sz="2400" b="1" dirty="0" smtClean="0">
                <a:solidFill>
                  <a:srgbClr val="0070C0"/>
                </a:solidFill>
              </a:rPr>
              <a:t>the sustainability </a:t>
            </a:r>
            <a:r>
              <a:rPr lang="en-US" sz="2400" b="1" dirty="0">
                <a:solidFill>
                  <a:srgbClr val="0070C0"/>
                </a:solidFill>
              </a:rPr>
              <a:t>of the </a:t>
            </a:r>
            <a:r>
              <a:rPr lang="en-US" sz="2400" b="1" dirty="0" smtClean="0">
                <a:solidFill>
                  <a:srgbClr val="0070C0"/>
                </a:solidFill>
              </a:rPr>
              <a:t>health insurance system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694" y="149902"/>
            <a:ext cx="81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Why healthcare </a:t>
            </a:r>
            <a:r>
              <a:rPr lang="en-US" sz="2400" b="1" dirty="0" smtClean="0">
                <a:solidFill>
                  <a:srgbClr val="C00000"/>
                </a:solidFill>
              </a:rPr>
              <a:t>information </a:t>
            </a:r>
            <a:r>
              <a:rPr lang="en-US" sz="2400" b="1" dirty="0">
                <a:solidFill>
                  <a:srgbClr val="C00000"/>
                </a:solidFill>
              </a:rPr>
              <a:t>is needed for the regulator?</a:t>
            </a:r>
          </a:p>
        </p:txBody>
      </p:sp>
    </p:spTree>
    <p:extLst>
      <p:ext uri="{BB962C8B-B14F-4D97-AF65-F5344CB8AC3E}">
        <p14:creationId xmlns:p14="http://schemas.microsoft.com/office/powerpoint/2010/main" val="4653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16759</TotalTime>
  <Words>1526</Words>
  <Application>Microsoft Office PowerPoint</Application>
  <PresentationFormat>On-screen Show (4:3)</PresentationFormat>
  <Paragraphs>359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Agency FB</vt:lpstr>
      <vt:lpstr>Arial</vt:lpstr>
      <vt:lpstr>Arial</vt:lpstr>
      <vt:lpstr>Calibri</vt:lpstr>
      <vt:lpstr>Corporate S Bold</vt:lpstr>
      <vt:lpstr>GE SS Two Light</vt:lpstr>
      <vt:lpstr>Myriad Pro</vt:lpstr>
      <vt:lpstr>Praxis Com</vt:lpstr>
      <vt:lpstr>Times New Roman</vt:lpstr>
      <vt:lpstr>Wingdings</vt:lpstr>
      <vt:lpstr>Office Theme</vt:lpstr>
      <vt:lpstr>PowerPoint Presentation</vt:lpstr>
      <vt:lpstr>Why did Abu Dhabi pushed digital technology in Healthcare?  In 2005, Abu Dhabi defined a vision to deliver “world-class” quality healthcare which pushed healthcare providers to improve . . . </vt:lpstr>
      <vt:lpstr>PowerPoint Presentation</vt:lpstr>
      <vt:lpstr>- To improve a healthcare system, you need to measure it first …</vt:lpstr>
      <vt:lpstr>PowerPoint Presentation</vt:lpstr>
      <vt:lpstr>Mandatory health insurance has been accompanied by the Data Standards and e-Claims system</vt:lpstr>
      <vt:lpstr>PowerPoint Presentation</vt:lpstr>
      <vt:lpstr>Health Information Data Collection and its Use in Evidence Based Strategic Decisions</vt:lpstr>
      <vt:lpstr>PowerPoint Presentation</vt:lpstr>
      <vt:lpstr>PowerPoint Presentation</vt:lpstr>
      <vt:lpstr>PowerPoint Presentation</vt:lpstr>
      <vt:lpstr>Healthcare data helps the regulator in planning health care geographic access improvements, by studying available capacity, demand, and identifying capacity gaps (and limiting Supply induced Demand to control utilization)</vt:lpstr>
      <vt:lpstr> Planning health care service line access improvements, by studying current demand as well as projected demand gaps (and limiting Supply induced Demand to control utilization)</vt:lpstr>
      <vt:lpstr>With the detailed Abu Dhabi e-claims data system DoH is able to estimate the total spend in whole Abu Dhabi or group of entities on a high level, and even better ..</vt:lpstr>
      <vt:lpstr>Activities by type, % of value</vt:lpstr>
      <vt:lpstr>DOH’s innovation strategy in data analytics continues to address healthcare sustainability key chllenges: Quality, Access, and Cost</vt:lpstr>
      <vt:lpstr>When it comes to  Digital Technologies, it is cost effective not to reinvent the wheel, however you need to..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start? If you have not done so already, we recommend having a detailed dashboard by count and dirham amount of the most granular level of data points available and identifying trends and projections: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Zakaria</dc:creator>
  <cp:lastModifiedBy>Lina Jichi</cp:lastModifiedBy>
  <cp:revision>149</cp:revision>
  <cp:lastPrinted>2014-10-14T03:28:44Z</cp:lastPrinted>
  <dcterms:created xsi:type="dcterms:W3CDTF">2013-08-12T07:38:19Z</dcterms:created>
  <dcterms:modified xsi:type="dcterms:W3CDTF">2018-11-07T07:47:31Z</dcterms:modified>
</cp:coreProperties>
</file>